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1"/>
  </p:notesMasterIdLst>
  <p:handoutMasterIdLst>
    <p:handoutMasterId r:id="rId12"/>
  </p:handoutMasterIdLst>
  <p:sldIdLst>
    <p:sldId id="258" r:id="rId2"/>
    <p:sldId id="263" r:id="rId3"/>
    <p:sldId id="264" r:id="rId4"/>
    <p:sldId id="265" r:id="rId5"/>
    <p:sldId id="266" r:id="rId6"/>
    <p:sldId id="270" r:id="rId7"/>
    <p:sldId id="267" r:id="rId8"/>
    <p:sldId id="268" r:id="rId9"/>
    <p:sldId id="26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E3E4B3-FC5A-792A-0867-FF2D56A1585D}" name="BURGESS, Alison (NHS HERTFORDSHIRE AND WEST ESSEX ICB - 06N)" initials="BA(HAWEI0" userId="S::alison.burgess13@nhs.net::6020ab3b-7c16-41d7-a40a-a60de18138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3096"/>
    <a:srgbClr val="913ECF"/>
    <a:srgbClr val="FFD863"/>
    <a:srgbClr val="FFC000"/>
    <a:srgbClr val="43BA75"/>
    <a:srgbClr val="AE2573"/>
    <a:srgbClr val="FFA000"/>
    <a:srgbClr val="F46403"/>
    <a:srgbClr val="7030A0"/>
    <a:srgbClr val="00B2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37"/>
    <p:restoredTop sz="96327"/>
  </p:normalViewPr>
  <p:slideViewPr>
    <p:cSldViewPr snapToGrid="0" snapToObjects="1">
      <p:cViewPr varScale="1">
        <p:scale>
          <a:sx n="80" d="100"/>
          <a:sy n="80" d="100"/>
        </p:scale>
        <p:origin x="1018" y="62"/>
      </p:cViewPr>
      <p:guideLst/>
    </p:cSldViewPr>
  </p:slideViewPr>
  <p:notesTextViewPr>
    <p:cViewPr>
      <p:scale>
        <a:sx n="1" d="1"/>
        <a:sy n="1" d="1"/>
      </p:scale>
      <p:origin x="0" y="0"/>
    </p:cViewPr>
  </p:notesTextViewPr>
  <p:notesViewPr>
    <p:cSldViewPr snapToGrid="0" snapToObjects="1">
      <p:cViewPr varScale="1">
        <p:scale>
          <a:sx n="161" d="100"/>
          <a:sy n="161" d="100"/>
        </p:scale>
        <p:origin x="45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 Id="rId4"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B3C2E5-609B-2AC9-37F2-E419E35197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03A50D9-E3C1-FABB-F749-8A1FE369F5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1D14CB-FE29-1C47-A861-C81FA133B93B}" type="datetimeFigureOut">
              <a:rPr lang="en-GB" smtClean="0"/>
              <a:t>04/10/2022</a:t>
            </a:fld>
            <a:endParaRPr lang="en-GB"/>
          </a:p>
        </p:txBody>
      </p:sp>
      <p:sp>
        <p:nvSpPr>
          <p:cNvPr id="4" name="Footer Placeholder 3">
            <a:extLst>
              <a:ext uri="{FF2B5EF4-FFF2-40B4-BE49-F238E27FC236}">
                <a16:creationId xmlns:a16="http://schemas.microsoft.com/office/drawing/2014/main" id="{14E69ED6-3428-11DE-120F-E543F17A51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68C49FD-CAD4-C276-D721-975C80479D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9FC188-D68D-1A45-919E-58C8D178C492}" type="slidenum">
              <a:rPr lang="en-GB" smtClean="0"/>
              <a:t>‹#›</a:t>
            </a:fld>
            <a:endParaRPr lang="en-GB"/>
          </a:p>
        </p:txBody>
      </p:sp>
    </p:spTree>
    <p:extLst>
      <p:ext uri="{BB962C8B-B14F-4D97-AF65-F5344CB8AC3E}">
        <p14:creationId xmlns:p14="http://schemas.microsoft.com/office/powerpoint/2010/main" val="1905983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663C8-4935-4BC7-BA48-0168C5DBF4B6}" type="datetimeFigureOut">
              <a:rPr lang="en-GB" smtClean="0"/>
              <a:t>04/10/2022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198002-6778-4D17-849C-61DC3BC78420}" type="slidenum">
              <a:rPr lang="en-GB" smtClean="0"/>
              <a:t>‹#›</a:t>
            </a:fld>
            <a:endParaRPr lang="en-GB"/>
          </a:p>
        </p:txBody>
      </p:sp>
    </p:spTree>
    <p:extLst>
      <p:ext uri="{BB962C8B-B14F-4D97-AF65-F5344CB8AC3E}">
        <p14:creationId xmlns:p14="http://schemas.microsoft.com/office/powerpoint/2010/main" val="129720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FC33464-0FEC-68D9-AA1F-C29BB74A0C9B}"/>
              </a:ext>
            </a:extLst>
          </p:cNvPr>
          <p:cNvSpPr/>
          <p:nvPr userDrawn="1"/>
        </p:nvSpPr>
        <p:spPr>
          <a:xfrm>
            <a:off x="0" y="0"/>
            <a:ext cx="12192000" cy="16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8BE5B0C-C28C-9063-C2B2-DF97255C48C4}"/>
              </a:ext>
            </a:extLst>
          </p:cNvPr>
          <p:cNvSpPr>
            <a:spLocks noGrp="1"/>
          </p:cNvSpPr>
          <p:nvPr>
            <p:ph type="ctrTitle"/>
          </p:nvPr>
        </p:nvSpPr>
        <p:spPr>
          <a:xfrm>
            <a:off x="453600" y="1947920"/>
            <a:ext cx="5371200" cy="1961679"/>
          </a:xfrm>
        </p:spPr>
        <p:txBody>
          <a:bodyPr anchor="b">
            <a:normAutofit/>
          </a:bodyPr>
          <a:lstStyle>
            <a:lvl1pPr algn="l">
              <a:defRPr sz="24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92E6076-F0F7-D954-8553-8E27913E9B57}"/>
              </a:ext>
            </a:extLst>
          </p:cNvPr>
          <p:cNvSpPr>
            <a:spLocks noGrp="1"/>
          </p:cNvSpPr>
          <p:nvPr>
            <p:ph type="subTitle" idx="1"/>
          </p:nvPr>
        </p:nvSpPr>
        <p:spPr>
          <a:xfrm>
            <a:off x="453600" y="4204800"/>
            <a:ext cx="5371200" cy="105300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607A4F4E-EBD0-4398-E5CA-33B458F86DB2}"/>
              </a:ext>
            </a:extLst>
          </p:cNvPr>
          <p:cNvSpPr>
            <a:spLocks noGrp="1"/>
          </p:cNvSpPr>
          <p:nvPr>
            <p:ph type="dt" sz="half" idx="10"/>
          </p:nvPr>
        </p:nvSpPr>
        <p:spPr/>
        <p:txBody>
          <a:bodyPr/>
          <a:lstStyle>
            <a:lvl1pPr>
              <a:defRPr>
                <a:solidFill>
                  <a:schemeClr val="bg1"/>
                </a:solidFill>
              </a:defRPr>
            </a:lvl1pPr>
          </a:lstStyle>
          <a:p>
            <a:fld id="{E8FB2C52-EA41-6F47-9888-AA140085CA19}" type="datetimeFigureOut">
              <a:rPr lang="en-GB" smtClean="0"/>
              <a:pPr/>
              <a:t>04/10/2022</a:t>
            </a:fld>
            <a:endParaRPr lang="en-GB" dirty="0"/>
          </a:p>
        </p:txBody>
      </p:sp>
      <p:sp>
        <p:nvSpPr>
          <p:cNvPr id="5" name="Footer Placeholder 4">
            <a:extLst>
              <a:ext uri="{FF2B5EF4-FFF2-40B4-BE49-F238E27FC236}">
                <a16:creationId xmlns:a16="http://schemas.microsoft.com/office/drawing/2014/main" id="{3B344787-EC7B-7C8D-8914-F29CB9D1C933}"/>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AC8770B7-D587-3A7E-4AEE-8026B5CFA727}"/>
              </a:ext>
            </a:extLst>
          </p:cNvPr>
          <p:cNvSpPr>
            <a:spLocks noGrp="1"/>
          </p:cNvSpPr>
          <p:nvPr>
            <p:ph type="sldNum" sz="quarter" idx="12"/>
          </p:nvPr>
        </p:nvSpPr>
        <p:spPr/>
        <p:txBody>
          <a:bodyPr/>
          <a:lstStyle>
            <a:lvl1pPr>
              <a:defRPr>
                <a:solidFill>
                  <a:schemeClr val="bg1"/>
                </a:solidFill>
              </a:defRPr>
            </a:lvl1pPr>
          </a:lstStyle>
          <a:p>
            <a:fld id="{2052134C-DD39-9A46-9E9D-A910E1364561}" type="slidenum">
              <a:rPr lang="en-GB" smtClean="0"/>
              <a:pPr/>
              <a:t>‹#›</a:t>
            </a:fld>
            <a:endParaRPr lang="en-GB"/>
          </a:p>
        </p:txBody>
      </p:sp>
      <p:sp>
        <p:nvSpPr>
          <p:cNvPr id="10" name="Title 1">
            <a:extLst>
              <a:ext uri="{FF2B5EF4-FFF2-40B4-BE49-F238E27FC236}">
                <a16:creationId xmlns:a16="http://schemas.microsoft.com/office/drawing/2014/main" id="{CEFCA30A-4A91-AE7F-9BBE-45B4C84DB326}"/>
              </a:ext>
            </a:extLst>
          </p:cNvPr>
          <p:cNvSpPr txBox="1">
            <a:spLocks/>
          </p:cNvSpPr>
          <p:nvPr userDrawn="1"/>
        </p:nvSpPr>
        <p:spPr>
          <a:xfrm>
            <a:off x="370298" y="5735638"/>
            <a:ext cx="2819302" cy="7253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GB" sz="2200" dirty="0"/>
              <a:t>Working together</a:t>
            </a:r>
            <a:br>
              <a:rPr lang="en-GB" sz="2200" b="0" dirty="0"/>
            </a:br>
            <a:r>
              <a:rPr lang="en-GB" sz="2200" b="0" dirty="0"/>
              <a:t>for a healthier future</a:t>
            </a:r>
          </a:p>
        </p:txBody>
      </p:sp>
      <p:grpSp>
        <p:nvGrpSpPr>
          <p:cNvPr id="22" name="Group 21">
            <a:extLst>
              <a:ext uri="{FF2B5EF4-FFF2-40B4-BE49-F238E27FC236}">
                <a16:creationId xmlns:a16="http://schemas.microsoft.com/office/drawing/2014/main" id="{43569E4E-A10F-F5FC-5F9D-47AD78A780C1}"/>
              </a:ext>
            </a:extLst>
          </p:cNvPr>
          <p:cNvGrpSpPr/>
          <p:nvPr userDrawn="1"/>
        </p:nvGrpSpPr>
        <p:grpSpPr>
          <a:xfrm>
            <a:off x="6102830" y="694065"/>
            <a:ext cx="4699112" cy="5970259"/>
            <a:chOff x="6102830" y="694065"/>
            <a:chExt cx="4699112" cy="5970259"/>
          </a:xfrm>
        </p:grpSpPr>
        <p:grpSp>
          <p:nvGrpSpPr>
            <p:cNvPr id="12" name="Group 11">
              <a:extLst>
                <a:ext uri="{FF2B5EF4-FFF2-40B4-BE49-F238E27FC236}">
                  <a16:creationId xmlns:a16="http://schemas.microsoft.com/office/drawing/2014/main" id="{45E45926-0426-B18F-740C-87D85A61AEA9}"/>
                </a:ext>
              </a:extLst>
            </p:cNvPr>
            <p:cNvGrpSpPr/>
            <p:nvPr userDrawn="1"/>
          </p:nvGrpSpPr>
          <p:grpSpPr>
            <a:xfrm>
              <a:off x="6179124" y="2894519"/>
              <a:ext cx="2676876" cy="3113407"/>
              <a:chOff x="8526325" y="2717706"/>
              <a:chExt cx="1755642" cy="2041943"/>
            </a:xfrm>
          </p:grpSpPr>
          <p:sp>
            <p:nvSpPr>
              <p:cNvPr id="13" name="Freeform 12">
                <a:extLst>
                  <a:ext uri="{FF2B5EF4-FFF2-40B4-BE49-F238E27FC236}">
                    <a16:creationId xmlns:a16="http://schemas.microsoft.com/office/drawing/2014/main" id="{B59FBC28-51BA-935B-3C4B-3FD800C9653C}"/>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 name="Freeform 13">
                <a:extLst>
                  <a:ext uri="{FF2B5EF4-FFF2-40B4-BE49-F238E27FC236}">
                    <a16:creationId xmlns:a16="http://schemas.microsoft.com/office/drawing/2014/main" id="{8A86505A-1025-6FFE-AAA2-A994C3393FE3}"/>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5" name="Group 14">
              <a:extLst>
                <a:ext uri="{FF2B5EF4-FFF2-40B4-BE49-F238E27FC236}">
                  <a16:creationId xmlns:a16="http://schemas.microsoft.com/office/drawing/2014/main" id="{589ECC8A-3FE4-2539-43E7-C4BA11D262FB}"/>
                </a:ext>
              </a:extLst>
            </p:cNvPr>
            <p:cNvGrpSpPr/>
            <p:nvPr userDrawn="1"/>
          </p:nvGrpSpPr>
          <p:grpSpPr>
            <a:xfrm>
              <a:off x="7575924" y="2109719"/>
              <a:ext cx="2676876" cy="3113407"/>
              <a:chOff x="8526325" y="2717706"/>
              <a:chExt cx="1755642" cy="2041943"/>
            </a:xfrm>
          </p:grpSpPr>
          <p:sp>
            <p:nvSpPr>
              <p:cNvPr id="16" name="Freeform 15">
                <a:extLst>
                  <a:ext uri="{FF2B5EF4-FFF2-40B4-BE49-F238E27FC236}">
                    <a16:creationId xmlns:a16="http://schemas.microsoft.com/office/drawing/2014/main" id="{D184AF44-B23F-1CAD-555C-C864A5DDC30A}"/>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7" name="Freeform 16">
                <a:extLst>
                  <a:ext uri="{FF2B5EF4-FFF2-40B4-BE49-F238E27FC236}">
                    <a16:creationId xmlns:a16="http://schemas.microsoft.com/office/drawing/2014/main" id="{FEB5C3BE-07D0-B4C2-7FF6-0F370EE37484}"/>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pic>
          <p:nvPicPr>
            <p:cNvPr id="18" name="Picture 17" descr="A picture containing text, gauge&#10;&#10;Description automatically generated">
              <a:extLst>
                <a:ext uri="{FF2B5EF4-FFF2-40B4-BE49-F238E27FC236}">
                  <a16:creationId xmlns:a16="http://schemas.microsoft.com/office/drawing/2014/main" id="{5AE1D3AC-6A00-3C84-96D1-0EC07BC7F2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84957" y="3804608"/>
              <a:ext cx="2946187" cy="2859716"/>
            </a:xfrm>
            <a:prstGeom prst="rect">
              <a:avLst/>
            </a:prstGeom>
          </p:spPr>
        </p:pic>
        <p:pic>
          <p:nvPicPr>
            <p:cNvPr id="19" name="Picture 18">
              <a:extLst>
                <a:ext uri="{FF2B5EF4-FFF2-40B4-BE49-F238E27FC236}">
                  <a16:creationId xmlns:a16="http://schemas.microsoft.com/office/drawing/2014/main" id="{F27CB4BF-E872-4BC7-D2F1-2B4CDBA3E26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02830" y="1680148"/>
              <a:ext cx="2946187" cy="2859716"/>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42286051-A1CA-4ABF-86FD-B60AE6E7766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52520" y="694065"/>
              <a:ext cx="2952363" cy="2859716"/>
            </a:xfrm>
            <a:prstGeom prst="rect">
              <a:avLst/>
            </a:prstGeom>
          </p:spPr>
        </p:pic>
        <p:pic>
          <p:nvPicPr>
            <p:cNvPr id="21" name="Picture 20">
              <a:extLst>
                <a:ext uri="{FF2B5EF4-FFF2-40B4-BE49-F238E27FC236}">
                  <a16:creationId xmlns:a16="http://schemas.microsoft.com/office/drawing/2014/main" id="{31FDAC0E-228C-3242-4478-CF0260860140}"/>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8778719" y="3034012"/>
              <a:ext cx="2023223" cy="2859716"/>
            </a:xfrm>
            <a:prstGeom prst="rect">
              <a:avLst/>
            </a:prstGeom>
          </p:spPr>
        </p:pic>
      </p:grpSp>
      <p:pic>
        <p:nvPicPr>
          <p:cNvPr id="24" name="Picture 23" descr="A picture containing diagram&#10;&#10;Description automatically generated">
            <a:extLst>
              <a:ext uri="{FF2B5EF4-FFF2-40B4-BE49-F238E27FC236}">
                <a16:creationId xmlns:a16="http://schemas.microsoft.com/office/drawing/2014/main" id="{D2A0942E-C8B9-8058-0C65-440EFED2220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86553" y="7200"/>
            <a:ext cx="3816894" cy="1592296"/>
          </a:xfrm>
          <a:prstGeom prst="rect">
            <a:avLst/>
          </a:prstGeom>
        </p:spPr>
      </p:pic>
      <p:pic>
        <p:nvPicPr>
          <p:cNvPr id="26" name="Picture 25" descr="Graphical user interface&#10;&#10;Description automatically generated">
            <a:extLst>
              <a:ext uri="{FF2B5EF4-FFF2-40B4-BE49-F238E27FC236}">
                <a16:creationId xmlns:a16="http://schemas.microsoft.com/office/drawing/2014/main" id="{930292E2-4296-DFC5-CFE0-9CEA9CF6714F}"/>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9790330" y="6476"/>
            <a:ext cx="2181515" cy="1421588"/>
          </a:xfrm>
          <a:prstGeom prst="rect">
            <a:avLst/>
          </a:prstGeom>
        </p:spPr>
      </p:pic>
    </p:spTree>
    <p:extLst>
      <p:ext uri="{BB962C8B-B14F-4D97-AF65-F5344CB8AC3E}">
        <p14:creationId xmlns:p14="http://schemas.microsoft.com/office/powerpoint/2010/main" val="329577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ly">
    <p:bg>
      <p:bgPr>
        <a:blipFill dpi="0" rotWithShape="1">
          <a:blip r:embed="rId2" cstate="print">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2EE6DB-D3C1-C77B-12FB-399E9B33981E}"/>
              </a:ext>
            </a:extLst>
          </p:cNvPr>
          <p:cNvSpPr/>
          <p:nvPr userDrawn="1"/>
        </p:nvSpPr>
        <p:spPr>
          <a:xfrm>
            <a:off x="0" y="4328160"/>
            <a:ext cx="12192000" cy="2529840"/>
          </a:xfrm>
          <a:prstGeom prst="rect">
            <a:avLst/>
          </a:prstGeom>
          <a:gradFill>
            <a:gsLst>
              <a:gs pos="0">
                <a:schemeClr val="bg1">
                  <a:lumMod val="0"/>
                  <a:lumOff val="100000"/>
                  <a:alpha val="0"/>
                </a:schemeClr>
              </a:gs>
              <a:gs pos="88000">
                <a:schemeClr val="tx1">
                  <a:alpha val="46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28259BA-1BF6-DA04-FC4C-074CF0736084}"/>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273600" y="5653719"/>
            <a:ext cx="2671200" cy="1114345"/>
          </a:xfrm>
          <a:prstGeom prst="rect">
            <a:avLst/>
          </a:prstGeom>
        </p:spPr>
      </p:pic>
    </p:spTree>
    <p:extLst>
      <p:ext uri="{BB962C8B-B14F-4D97-AF65-F5344CB8AC3E}">
        <p14:creationId xmlns:p14="http://schemas.microsoft.com/office/powerpoint/2010/main" val="139185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F028-CAFA-690D-5FFF-35A28EB06380}"/>
              </a:ext>
            </a:extLst>
          </p:cNvPr>
          <p:cNvSpPr>
            <a:spLocks noGrp="1"/>
          </p:cNvSpPr>
          <p:nvPr>
            <p:ph type="title"/>
          </p:nvPr>
        </p:nvSpPr>
        <p:spPr/>
        <p:txBody>
          <a:bodyPr/>
          <a:lstStyle/>
          <a:p>
            <a:r>
              <a:rPr lang="en-GB"/>
              <a:t>Click to edit Master title style</a:t>
            </a:r>
          </a:p>
        </p:txBody>
      </p:sp>
      <p:grpSp>
        <p:nvGrpSpPr>
          <p:cNvPr id="110" name="Group 109">
            <a:extLst>
              <a:ext uri="{FF2B5EF4-FFF2-40B4-BE49-F238E27FC236}">
                <a16:creationId xmlns:a16="http://schemas.microsoft.com/office/drawing/2014/main" id="{12D23A1B-3BF5-A3BE-C76D-612A65C6B490}"/>
              </a:ext>
            </a:extLst>
          </p:cNvPr>
          <p:cNvGrpSpPr/>
          <p:nvPr userDrawn="1"/>
        </p:nvGrpSpPr>
        <p:grpSpPr>
          <a:xfrm>
            <a:off x="528061" y="2671684"/>
            <a:ext cx="3035751" cy="4085166"/>
            <a:chOff x="453600" y="1975769"/>
            <a:chExt cx="3035751" cy="4085166"/>
          </a:xfrm>
        </p:grpSpPr>
        <p:grpSp>
          <p:nvGrpSpPr>
            <p:cNvPr id="108" name="Group 107">
              <a:extLst>
                <a:ext uri="{FF2B5EF4-FFF2-40B4-BE49-F238E27FC236}">
                  <a16:creationId xmlns:a16="http://schemas.microsoft.com/office/drawing/2014/main" id="{7ABB0857-F820-E671-7D59-B6F765F8C751}"/>
                </a:ext>
              </a:extLst>
            </p:cNvPr>
            <p:cNvGrpSpPr/>
            <p:nvPr userDrawn="1"/>
          </p:nvGrpSpPr>
          <p:grpSpPr>
            <a:xfrm>
              <a:off x="453600" y="1975769"/>
              <a:ext cx="2023834" cy="2338604"/>
              <a:chOff x="453600" y="1975769"/>
              <a:chExt cx="2023834" cy="2338604"/>
            </a:xfrm>
          </p:grpSpPr>
          <p:sp>
            <p:nvSpPr>
              <p:cNvPr id="7" name="Freeform 6">
                <a:extLst>
                  <a:ext uri="{FF2B5EF4-FFF2-40B4-BE49-F238E27FC236}">
                    <a16:creationId xmlns:a16="http://schemas.microsoft.com/office/drawing/2014/main" id="{671DB64A-1B85-65AA-6868-1479B869A8BA}"/>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8" name="Freeform 7">
                <a:extLst>
                  <a:ext uri="{FF2B5EF4-FFF2-40B4-BE49-F238E27FC236}">
                    <a16:creationId xmlns:a16="http://schemas.microsoft.com/office/drawing/2014/main" id="{2B5711F5-4BD7-1AA4-8903-DE2FF34E8F01}"/>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10" name="Freeform 9">
                <a:extLst>
                  <a:ext uri="{FF2B5EF4-FFF2-40B4-BE49-F238E27FC236}">
                    <a16:creationId xmlns:a16="http://schemas.microsoft.com/office/drawing/2014/main" id="{13AE8B31-921E-F1F1-FBD2-AECCC6CA353B}"/>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 name="Freeform 11">
                <a:extLst>
                  <a:ext uri="{FF2B5EF4-FFF2-40B4-BE49-F238E27FC236}">
                    <a16:creationId xmlns:a16="http://schemas.microsoft.com/office/drawing/2014/main" id="{0F6088E6-ACC8-A20D-5753-A83925EF2A64}"/>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09" name="Group 108">
              <a:extLst>
                <a:ext uri="{FF2B5EF4-FFF2-40B4-BE49-F238E27FC236}">
                  <a16:creationId xmlns:a16="http://schemas.microsoft.com/office/drawing/2014/main" id="{8B74E49D-0B3F-86B8-776C-DF7D9F25474D}"/>
                </a:ext>
              </a:extLst>
            </p:cNvPr>
            <p:cNvGrpSpPr/>
            <p:nvPr userDrawn="1"/>
          </p:nvGrpSpPr>
          <p:grpSpPr>
            <a:xfrm>
              <a:off x="1465517" y="3722331"/>
              <a:ext cx="2023834" cy="2338604"/>
              <a:chOff x="1465517" y="3722331"/>
              <a:chExt cx="2023834" cy="2338604"/>
            </a:xfrm>
          </p:grpSpPr>
          <p:sp>
            <p:nvSpPr>
              <p:cNvPr id="31" name="Freeform 30">
                <a:extLst>
                  <a:ext uri="{FF2B5EF4-FFF2-40B4-BE49-F238E27FC236}">
                    <a16:creationId xmlns:a16="http://schemas.microsoft.com/office/drawing/2014/main" id="{75D578EC-479E-E95F-BA55-E57F5FA585F5}"/>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2" name="Freeform 31">
                <a:extLst>
                  <a:ext uri="{FF2B5EF4-FFF2-40B4-BE49-F238E27FC236}">
                    <a16:creationId xmlns:a16="http://schemas.microsoft.com/office/drawing/2014/main" id="{76583236-6720-1DFF-BBA0-AA9980DE3C19}"/>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4" name="Freeform 33">
                <a:extLst>
                  <a:ext uri="{FF2B5EF4-FFF2-40B4-BE49-F238E27FC236}">
                    <a16:creationId xmlns:a16="http://schemas.microsoft.com/office/drawing/2014/main" id="{A162237E-F0AA-B366-DCAB-DEBC79C52FC7}"/>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36" name="Freeform 35">
                <a:extLst>
                  <a:ext uri="{FF2B5EF4-FFF2-40B4-BE49-F238E27FC236}">
                    <a16:creationId xmlns:a16="http://schemas.microsoft.com/office/drawing/2014/main" id="{38269649-EB04-55C5-3162-81DE468861B3}"/>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22" name="Group 121">
            <a:extLst>
              <a:ext uri="{FF2B5EF4-FFF2-40B4-BE49-F238E27FC236}">
                <a16:creationId xmlns:a16="http://schemas.microsoft.com/office/drawing/2014/main" id="{89B5EF14-33B3-348F-39CC-EA1CD0FEE9D6}"/>
              </a:ext>
            </a:extLst>
          </p:cNvPr>
          <p:cNvGrpSpPr/>
          <p:nvPr userDrawn="1"/>
        </p:nvGrpSpPr>
        <p:grpSpPr>
          <a:xfrm>
            <a:off x="2551069" y="2671684"/>
            <a:ext cx="3035751" cy="4085166"/>
            <a:chOff x="453600" y="1975769"/>
            <a:chExt cx="3035751" cy="4085166"/>
          </a:xfrm>
        </p:grpSpPr>
        <p:grpSp>
          <p:nvGrpSpPr>
            <p:cNvPr id="123" name="Group 122">
              <a:extLst>
                <a:ext uri="{FF2B5EF4-FFF2-40B4-BE49-F238E27FC236}">
                  <a16:creationId xmlns:a16="http://schemas.microsoft.com/office/drawing/2014/main" id="{70C90FD8-8A86-6327-9CFC-65E67A502FD4}"/>
                </a:ext>
              </a:extLst>
            </p:cNvPr>
            <p:cNvGrpSpPr/>
            <p:nvPr userDrawn="1"/>
          </p:nvGrpSpPr>
          <p:grpSpPr>
            <a:xfrm>
              <a:off x="453600" y="1975769"/>
              <a:ext cx="2023834" cy="2338604"/>
              <a:chOff x="453600" y="1975769"/>
              <a:chExt cx="2023834" cy="2338604"/>
            </a:xfrm>
          </p:grpSpPr>
          <p:sp>
            <p:nvSpPr>
              <p:cNvPr id="129" name="Freeform 128">
                <a:extLst>
                  <a:ext uri="{FF2B5EF4-FFF2-40B4-BE49-F238E27FC236}">
                    <a16:creationId xmlns:a16="http://schemas.microsoft.com/office/drawing/2014/main" id="{12581A93-6B17-32E4-5A0A-9A224B76B71B}"/>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0" name="Freeform 129">
                <a:extLst>
                  <a:ext uri="{FF2B5EF4-FFF2-40B4-BE49-F238E27FC236}">
                    <a16:creationId xmlns:a16="http://schemas.microsoft.com/office/drawing/2014/main" id="{AB251C02-A01B-BEDD-C986-E1AD3D6018FB}"/>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1" name="Freeform 130">
                <a:extLst>
                  <a:ext uri="{FF2B5EF4-FFF2-40B4-BE49-F238E27FC236}">
                    <a16:creationId xmlns:a16="http://schemas.microsoft.com/office/drawing/2014/main" id="{47102A30-B51E-6350-1DC1-F635866C2F9F}"/>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2" name="Freeform 131">
                <a:extLst>
                  <a:ext uri="{FF2B5EF4-FFF2-40B4-BE49-F238E27FC236}">
                    <a16:creationId xmlns:a16="http://schemas.microsoft.com/office/drawing/2014/main" id="{9AFFA867-3917-A4B6-EEEF-3AA1B91D9E60}"/>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24" name="Group 123">
              <a:extLst>
                <a:ext uri="{FF2B5EF4-FFF2-40B4-BE49-F238E27FC236}">
                  <a16:creationId xmlns:a16="http://schemas.microsoft.com/office/drawing/2014/main" id="{CDC15192-7D00-35B5-8B48-7AB8350B046C}"/>
                </a:ext>
              </a:extLst>
            </p:cNvPr>
            <p:cNvGrpSpPr/>
            <p:nvPr userDrawn="1"/>
          </p:nvGrpSpPr>
          <p:grpSpPr>
            <a:xfrm>
              <a:off x="1465517" y="3722331"/>
              <a:ext cx="2023834" cy="2338604"/>
              <a:chOff x="1465517" y="3722331"/>
              <a:chExt cx="2023834" cy="2338604"/>
            </a:xfrm>
          </p:grpSpPr>
          <p:sp>
            <p:nvSpPr>
              <p:cNvPr id="125" name="Freeform 124">
                <a:extLst>
                  <a:ext uri="{FF2B5EF4-FFF2-40B4-BE49-F238E27FC236}">
                    <a16:creationId xmlns:a16="http://schemas.microsoft.com/office/drawing/2014/main" id="{AA00FECE-6CBA-325F-CE92-3001486DEAA9}"/>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6" name="Freeform 125">
                <a:extLst>
                  <a:ext uri="{FF2B5EF4-FFF2-40B4-BE49-F238E27FC236}">
                    <a16:creationId xmlns:a16="http://schemas.microsoft.com/office/drawing/2014/main" id="{0C579BF5-3956-FCC0-C630-A202DC9986CF}"/>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7" name="Freeform 126">
                <a:extLst>
                  <a:ext uri="{FF2B5EF4-FFF2-40B4-BE49-F238E27FC236}">
                    <a16:creationId xmlns:a16="http://schemas.microsoft.com/office/drawing/2014/main" id="{CBE4F493-D5E5-94CD-141E-B62A7AFB7364}"/>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28" name="Freeform 127">
                <a:extLst>
                  <a:ext uri="{FF2B5EF4-FFF2-40B4-BE49-F238E27FC236}">
                    <a16:creationId xmlns:a16="http://schemas.microsoft.com/office/drawing/2014/main" id="{243BA382-E792-445A-3532-9B92B7BA605E}"/>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33" name="Group 132">
            <a:extLst>
              <a:ext uri="{FF2B5EF4-FFF2-40B4-BE49-F238E27FC236}">
                <a16:creationId xmlns:a16="http://schemas.microsoft.com/office/drawing/2014/main" id="{282BECD4-903B-1BEA-99B6-0856A74DFF6A}"/>
              </a:ext>
            </a:extLst>
          </p:cNvPr>
          <p:cNvGrpSpPr/>
          <p:nvPr userDrawn="1"/>
        </p:nvGrpSpPr>
        <p:grpSpPr>
          <a:xfrm>
            <a:off x="4574078" y="2671684"/>
            <a:ext cx="3035751" cy="4085166"/>
            <a:chOff x="453600" y="1975769"/>
            <a:chExt cx="3035751" cy="4085166"/>
          </a:xfrm>
        </p:grpSpPr>
        <p:grpSp>
          <p:nvGrpSpPr>
            <p:cNvPr id="134" name="Group 133">
              <a:extLst>
                <a:ext uri="{FF2B5EF4-FFF2-40B4-BE49-F238E27FC236}">
                  <a16:creationId xmlns:a16="http://schemas.microsoft.com/office/drawing/2014/main" id="{101A0FDC-6DA2-F822-82C0-248F14492B2A}"/>
                </a:ext>
              </a:extLst>
            </p:cNvPr>
            <p:cNvGrpSpPr/>
            <p:nvPr userDrawn="1"/>
          </p:nvGrpSpPr>
          <p:grpSpPr>
            <a:xfrm>
              <a:off x="453600" y="1975769"/>
              <a:ext cx="2023834" cy="2338604"/>
              <a:chOff x="453600" y="1975769"/>
              <a:chExt cx="2023834" cy="2338604"/>
            </a:xfrm>
          </p:grpSpPr>
          <p:sp>
            <p:nvSpPr>
              <p:cNvPr id="140" name="Freeform 139">
                <a:extLst>
                  <a:ext uri="{FF2B5EF4-FFF2-40B4-BE49-F238E27FC236}">
                    <a16:creationId xmlns:a16="http://schemas.microsoft.com/office/drawing/2014/main" id="{8570C6FE-D4A3-8BA5-9268-1414569775C5}"/>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1" name="Freeform 140">
                <a:extLst>
                  <a:ext uri="{FF2B5EF4-FFF2-40B4-BE49-F238E27FC236}">
                    <a16:creationId xmlns:a16="http://schemas.microsoft.com/office/drawing/2014/main" id="{513C5CAC-CFA0-BA14-D79F-195F25527F66}"/>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2" name="Freeform 141">
                <a:extLst>
                  <a:ext uri="{FF2B5EF4-FFF2-40B4-BE49-F238E27FC236}">
                    <a16:creationId xmlns:a16="http://schemas.microsoft.com/office/drawing/2014/main" id="{E9D8B78D-BE77-EEFA-8195-FD1F19F3A84E}"/>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3" name="Freeform 142">
                <a:extLst>
                  <a:ext uri="{FF2B5EF4-FFF2-40B4-BE49-F238E27FC236}">
                    <a16:creationId xmlns:a16="http://schemas.microsoft.com/office/drawing/2014/main" id="{EF3A3F80-3D24-7641-92EA-261D4880DA4E}"/>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35" name="Group 134">
              <a:extLst>
                <a:ext uri="{FF2B5EF4-FFF2-40B4-BE49-F238E27FC236}">
                  <a16:creationId xmlns:a16="http://schemas.microsoft.com/office/drawing/2014/main" id="{937BE035-6A77-239D-AFA9-27D17A636E64}"/>
                </a:ext>
              </a:extLst>
            </p:cNvPr>
            <p:cNvGrpSpPr/>
            <p:nvPr userDrawn="1"/>
          </p:nvGrpSpPr>
          <p:grpSpPr>
            <a:xfrm>
              <a:off x="1465517" y="3722331"/>
              <a:ext cx="2023834" cy="2338604"/>
              <a:chOff x="1465517" y="3722331"/>
              <a:chExt cx="2023834" cy="2338604"/>
            </a:xfrm>
          </p:grpSpPr>
          <p:sp>
            <p:nvSpPr>
              <p:cNvPr id="136" name="Freeform 135">
                <a:extLst>
                  <a:ext uri="{FF2B5EF4-FFF2-40B4-BE49-F238E27FC236}">
                    <a16:creationId xmlns:a16="http://schemas.microsoft.com/office/drawing/2014/main" id="{5D42CE29-ADDA-C510-3F54-1B8F2FAA565D}"/>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7" name="Freeform 136">
                <a:extLst>
                  <a:ext uri="{FF2B5EF4-FFF2-40B4-BE49-F238E27FC236}">
                    <a16:creationId xmlns:a16="http://schemas.microsoft.com/office/drawing/2014/main" id="{01A8AF44-4AA3-9F5E-420C-84D24808BB3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8" name="Freeform 137">
                <a:extLst>
                  <a:ext uri="{FF2B5EF4-FFF2-40B4-BE49-F238E27FC236}">
                    <a16:creationId xmlns:a16="http://schemas.microsoft.com/office/drawing/2014/main" id="{8D409F57-AF45-BE58-6EED-922F35CB3D38}"/>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39" name="Freeform 138">
                <a:extLst>
                  <a:ext uri="{FF2B5EF4-FFF2-40B4-BE49-F238E27FC236}">
                    <a16:creationId xmlns:a16="http://schemas.microsoft.com/office/drawing/2014/main" id="{1B36455B-00C7-AF77-1375-A2400B167747}"/>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44" name="Group 143">
            <a:extLst>
              <a:ext uri="{FF2B5EF4-FFF2-40B4-BE49-F238E27FC236}">
                <a16:creationId xmlns:a16="http://schemas.microsoft.com/office/drawing/2014/main" id="{181B00CB-8915-9D18-A942-9BBEBB5E1355}"/>
              </a:ext>
            </a:extLst>
          </p:cNvPr>
          <p:cNvGrpSpPr/>
          <p:nvPr userDrawn="1"/>
        </p:nvGrpSpPr>
        <p:grpSpPr>
          <a:xfrm>
            <a:off x="6597086" y="2671684"/>
            <a:ext cx="3035751" cy="4085166"/>
            <a:chOff x="453600" y="1975769"/>
            <a:chExt cx="3035751" cy="4085166"/>
          </a:xfrm>
        </p:grpSpPr>
        <p:grpSp>
          <p:nvGrpSpPr>
            <p:cNvPr id="145" name="Group 144">
              <a:extLst>
                <a:ext uri="{FF2B5EF4-FFF2-40B4-BE49-F238E27FC236}">
                  <a16:creationId xmlns:a16="http://schemas.microsoft.com/office/drawing/2014/main" id="{A97050DC-3032-47CD-BEA3-B8E3EEA36700}"/>
                </a:ext>
              </a:extLst>
            </p:cNvPr>
            <p:cNvGrpSpPr/>
            <p:nvPr userDrawn="1"/>
          </p:nvGrpSpPr>
          <p:grpSpPr>
            <a:xfrm>
              <a:off x="453600" y="1975769"/>
              <a:ext cx="2023834" cy="2338604"/>
              <a:chOff x="453600" y="1975769"/>
              <a:chExt cx="2023834" cy="2338604"/>
            </a:xfrm>
          </p:grpSpPr>
          <p:sp>
            <p:nvSpPr>
              <p:cNvPr id="151" name="Freeform 150">
                <a:extLst>
                  <a:ext uri="{FF2B5EF4-FFF2-40B4-BE49-F238E27FC236}">
                    <a16:creationId xmlns:a16="http://schemas.microsoft.com/office/drawing/2014/main" id="{2735D1BC-6F0F-C5CF-4171-0069A21647A5}"/>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2" name="Freeform 151">
                <a:extLst>
                  <a:ext uri="{FF2B5EF4-FFF2-40B4-BE49-F238E27FC236}">
                    <a16:creationId xmlns:a16="http://schemas.microsoft.com/office/drawing/2014/main" id="{107F18B1-4D4E-45CB-D9AF-3B03DB9F4EF3}"/>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3" name="Freeform 152">
                <a:extLst>
                  <a:ext uri="{FF2B5EF4-FFF2-40B4-BE49-F238E27FC236}">
                    <a16:creationId xmlns:a16="http://schemas.microsoft.com/office/drawing/2014/main" id="{E45F0179-255B-7BB7-68D5-641087A550EB}"/>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4" name="Freeform 153">
                <a:extLst>
                  <a:ext uri="{FF2B5EF4-FFF2-40B4-BE49-F238E27FC236}">
                    <a16:creationId xmlns:a16="http://schemas.microsoft.com/office/drawing/2014/main" id="{A0473382-3F99-79AA-F6CF-1F2A35C64F7C}"/>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46" name="Group 145">
              <a:extLst>
                <a:ext uri="{FF2B5EF4-FFF2-40B4-BE49-F238E27FC236}">
                  <a16:creationId xmlns:a16="http://schemas.microsoft.com/office/drawing/2014/main" id="{F7DCC72E-8AE6-E5EF-8141-47B7B6EEEC10}"/>
                </a:ext>
              </a:extLst>
            </p:cNvPr>
            <p:cNvGrpSpPr/>
            <p:nvPr userDrawn="1"/>
          </p:nvGrpSpPr>
          <p:grpSpPr>
            <a:xfrm>
              <a:off x="1465517" y="3722331"/>
              <a:ext cx="2023834" cy="2338604"/>
              <a:chOff x="1465517" y="3722331"/>
              <a:chExt cx="2023834" cy="2338604"/>
            </a:xfrm>
          </p:grpSpPr>
          <p:sp>
            <p:nvSpPr>
              <p:cNvPr id="147" name="Freeform 146">
                <a:extLst>
                  <a:ext uri="{FF2B5EF4-FFF2-40B4-BE49-F238E27FC236}">
                    <a16:creationId xmlns:a16="http://schemas.microsoft.com/office/drawing/2014/main" id="{0A8D4EFB-5C0C-2CD4-31E5-FA22865E837A}"/>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8" name="Freeform 147">
                <a:extLst>
                  <a:ext uri="{FF2B5EF4-FFF2-40B4-BE49-F238E27FC236}">
                    <a16:creationId xmlns:a16="http://schemas.microsoft.com/office/drawing/2014/main" id="{752BA792-0F2B-9356-2649-BBAF753A2041}"/>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9" name="Freeform 148">
                <a:extLst>
                  <a:ext uri="{FF2B5EF4-FFF2-40B4-BE49-F238E27FC236}">
                    <a16:creationId xmlns:a16="http://schemas.microsoft.com/office/drawing/2014/main" id="{9A9F9BD9-0204-A635-D450-2958673BAE46}"/>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0" name="Freeform 149">
                <a:extLst>
                  <a:ext uri="{FF2B5EF4-FFF2-40B4-BE49-F238E27FC236}">
                    <a16:creationId xmlns:a16="http://schemas.microsoft.com/office/drawing/2014/main" id="{AD06D6C1-EE20-4727-9B63-C915388F0773}"/>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155" name="Group 154">
            <a:extLst>
              <a:ext uri="{FF2B5EF4-FFF2-40B4-BE49-F238E27FC236}">
                <a16:creationId xmlns:a16="http://schemas.microsoft.com/office/drawing/2014/main" id="{88CBCD4E-47CE-BBA6-47E8-2CCA3710254A}"/>
              </a:ext>
            </a:extLst>
          </p:cNvPr>
          <p:cNvGrpSpPr/>
          <p:nvPr userDrawn="1"/>
        </p:nvGrpSpPr>
        <p:grpSpPr>
          <a:xfrm>
            <a:off x="8628188" y="2671684"/>
            <a:ext cx="3035751" cy="4085166"/>
            <a:chOff x="453600" y="1975769"/>
            <a:chExt cx="3035751" cy="4085166"/>
          </a:xfrm>
        </p:grpSpPr>
        <p:grpSp>
          <p:nvGrpSpPr>
            <p:cNvPr id="156" name="Group 155">
              <a:extLst>
                <a:ext uri="{FF2B5EF4-FFF2-40B4-BE49-F238E27FC236}">
                  <a16:creationId xmlns:a16="http://schemas.microsoft.com/office/drawing/2014/main" id="{D0E4194A-59F5-5FDC-FA19-8C1136767B5C}"/>
                </a:ext>
              </a:extLst>
            </p:cNvPr>
            <p:cNvGrpSpPr/>
            <p:nvPr userDrawn="1"/>
          </p:nvGrpSpPr>
          <p:grpSpPr>
            <a:xfrm>
              <a:off x="453600" y="1975769"/>
              <a:ext cx="2023834" cy="2338604"/>
              <a:chOff x="453600" y="1975769"/>
              <a:chExt cx="2023834" cy="2338604"/>
            </a:xfrm>
          </p:grpSpPr>
          <p:sp>
            <p:nvSpPr>
              <p:cNvPr id="162" name="Freeform 161">
                <a:extLst>
                  <a:ext uri="{FF2B5EF4-FFF2-40B4-BE49-F238E27FC236}">
                    <a16:creationId xmlns:a16="http://schemas.microsoft.com/office/drawing/2014/main" id="{E07C0CAF-65F0-54FC-73E8-960CD0047E79}"/>
                  </a:ext>
                </a:extLst>
              </p:cNvPr>
              <p:cNvSpPr/>
              <p:nvPr/>
            </p:nvSpPr>
            <p:spPr>
              <a:xfrm>
                <a:off x="453600" y="1975769"/>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3" name="Freeform 162">
                <a:extLst>
                  <a:ext uri="{FF2B5EF4-FFF2-40B4-BE49-F238E27FC236}">
                    <a16:creationId xmlns:a16="http://schemas.microsoft.com/office/drawing/2014/main" id="{B1D80526-0660-58B2-851D-5468299BF725}"/>
                  </a:ext>
                </a:extLst>
              </p:cNvPr>
              <p:cNvSpPr/>
              <p:nvPr/>
            </p:nvSpPr>
            <p:spPr>
              <a:xfrm>
                <a:off x="491275" y="2052639"/>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4" name="Freeform 163">
                <a:extLst>
                  <a:ext uri="{FF2B5EF4-FFF2-40B4-BE49-F238E27FC236}">
                    <a16:creationId xmlns:a16="http://schemas.microsoft.com/office/drawing/2014/main" id="{07426E50-C765-896C-8F7D-A71ABDEE1434}"/>
                  </a:ext>
                </a:extLst>
              </p:cNvPr>
              <p:cNvSpPr/>
              <p:nvPr/>
            </p:nvSpPr>
            <p:spPr>
              <a:xfrm>
                <a:off x="1502129" y="2052639"/>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5" name="Freeform 164">
                <a:extLst>
                  <a:ext uri="{FF2B5EF4-FFF2-40B4-BE49-F238E27FC236}">
                    <a16:creationId xmlns:a16="http://schemas.microsoft.com/office/drawing/2014/main" id="{6BB0DC56-43E1-4478-F4C1-AF74D3AC0525}"/>
                  </a:ext>
                </a:extLst>
              </p:cNvPr>
              <p:cNvSpPr/>
              <p:nvPr/>
            </p:nvSpPr>
            <p:spPr>
              <a:xfrm>
                <a:off x="551738" y="3188671"/>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57" name="Group 156">
              <a:extLst>
                <a:ext uri="{FF2B5EF4-FFF2-40B4-BE49-F238E27FC236}">
                  <a16:creationId xmlns:a16="http://schemas.microsoft.com/office/drawing/2014/main" id="{1B54305E-6A7D-0F35-0707-DF65336D3E57}"/>
                </a:ext>
              </a:extLst>
            </p:cNvPr>
            <p:cNvGrpSpPr/>
            <p:nvPr userDrawn="1"/>
          </p:nvGrpSpPr>
          <p:grpSpPr>
            <a:xfrm>
              <a:off x="1465517" y="3722331"/>
              <a:ext cx="2023834" cy="2338604"/>
              <a:chOff x="1465517" y="3722331"/>
              <a:chExt cx="2023834" cy="2338604"/>
            </a:xfrm>
          </p:grpSpPr>
          <p:sp>
            <p:nvSpPr>
              <p:cNvPr id="158" name="Freeform 157">
                <a:extLst>
                  <a:ext uri="{FF2B5EF4-FFF2-40B4-BE49-F238E27FC236}">
                    <a16:creationId xmlns:a16="http://schemas.microsoft.com/office/drawing/2014/main" id="{5F9BB29D-1AD8-F8E0-4CF9-6CB67B2DB199}"/>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59" name="Freeform 158">
                <a:extLst>
                  <a:ext uri="{FF2B5EF4-FFF2-40B4-BE49-F238E27FC236}">
                    <a16:creationId xmlns:a16="http://schemas.microsoft.com/office/drawing/2014/main" id="{30A42E1C-2403-C9A3-C0F9-CBF39653713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0" name="Freeform 159">
                <a:extLst>
                  <a:ext uri="{FF2B5EF4-FFF2-40B4-BE49-F238E27FC236}">
                    <a16:creationId xmlns:a16="http://schemas.microsoft.com/office/drawing/2014/main" id="{2605ECD5-84F8-80A4-C169-7BEF425BE07B}"/>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61" name="Freeform 160">
                <a:extLst>
                  <a:ext uri="{FF2B5EF4-FFF2-40B4-BE49-F238E27FC236}">
                    <a16:creationId xmlns:a16="http://schemas.microsoft.com/office/drawing/2014/main" id="{527BC8BA-68BB-F853-7351-5E630CCC0D71}"/>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grpSp>
        <p:nvGrpSpPr>
          <p:cNvPr id="225" name="Group 224">
            <a:extLst>
              <a:ext uri="{FF2B5EF4-FFF2-40B4-BE49-F238E27FC236}">
                <a16:creationId xmlns:a16="http://schemas.microsoft.com/office/drawing/2014/main" id="{817F9607-5C3A-DEA2-FDD9-6BBC957E5B10}"/>
              </a:ext>
            </a:extLst>
          </p:cNvPr>
          <p:cNvGrpSpPr/>
          <p:nvPr userDrawn="1"/>
        </p:nvGrpSpPr>
        <p:grpSpPr>
          <a:xfrm>
            <a:off x="1539978" y="930579"/>
            <a:ext cx="2023834" cy="2338604"/>
            <a:chOff x="1465517" y="3722331"/>
            <a:chExt cx="2023834" cy="2338604"/>
          </a:xfrm>
        </p:grpSpPr>
        <p:sp>
          <p:nvSpPr>
            <p:cNvPr id="226" name="Freeform 225">
              <a:extLst>
                <a:ext uri="{FF2B5EF4-FFF2-40B4-BE49-F238E27FC236}">
                  <a16:creationId xmlns:a16="http://schemas.microsoft.com/office/drawing/2014/main" id="{F8E95551-809E-1FE5-9B0C-CE4C53E0929F}"/>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27" name="Freeform 226">
              <a:extLst>
                <a:ext uri="{FF2B5EF4-FFF2-40B4-BE49-F238E27FC236}">
                  <a16:creationId xmlns:a16="http://schemas.microsoft.com/office/drawing/2014/main" id="{E36C128A-C37C-0FB0-DF82-031B06083F63}"/>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dirty="0">
                <a:ln>
                  <a:noFill/>
                </a:ln>
                <a:latin typeface="Arial" pitchFamily="18"/>
                <a:ea typeface="Arial Unicode MS" pitchFamily="2"/>
                <a:cs typeface="Arial Unicode MS" pitchFamily="2"/>
              </a:endParaRPr>
            </a:p>
          </p:txBody>
        </p:sp>
        <p:sp>
          <p:nvSpPr>
            <p:cNvPr id="228" name="Freeform 227">
              <a:extLst>
                <a:ext uri="{FF2B5EF4-FFF2-40B4-BE49-F238E27FC236}">
                  <a16:creationId xmlns:a16="http://schemas.microsoft.com/office/drawing/2014/main" id="{175CB0EA-AC73-AC12-D774-496CA04A2DD9}"/>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29" name="Freeform 228">
              <a:extLst>
                <a:ext uri="{FF2B5EF4-FFF2-40B4-BE49-F238E27FC236}">
                  <a16:creationId xmlns:a16="http://schemas.microsoft.com/office/drawing/2014/main" id="{6AA66990-268A-55F7-8A77-A7C079A374D6}"/>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215" name="Group 214">
            <a:extLst>
              <a:ext uri="{FF2B5EF4-FFF2-40B4-BE49-F238E27FC236}">
                <a16:creationId xmlns:a16="http://schemas.microsoft.com/office/drawing/2014/main" id="{E43DFCB5-2042-3553-82B2-EE1ACA996DDA}"/>
              </a:ext>
            </a:extLst>
          </p:cNvPr>
          <p:cNvGrpSpPr/>
          <p:nvPr userDrawn="1"/>
        </p:nvGrpSpPr>
        <p:grpSpPr>
          <a:xfrm>
            <a:off x="3562986" y="930579"/>
            <a:ext cx="2023834" cy="2338604"/>
            <a:chOff x="1465517" y="3722331"/>
            <a:chExt cx="2023834" cy="2338604"/>
          </a:xfrm>
        </p:grpSpPr>
        <p:sp>
          <p:nvSpPr>
            <p:cNvPr id="216" name="Freeform 215">
              <a:extLst>
                <a:ext uri="{FF2B5EF4-FFF2-40B4-BE49-F238E27FC236}">
                  <a16:creationId xmlns:a16="http://schemas.microsoft.com/office/drawing/2014/main" id="{F73A6EFC-D6D2-3481-2CE0-5E7AA9DF6B82}"/>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17" name="Freeform 216">
              <a:extLst>
                <a:ext uri="{FF2B5EF4-FFF2-40B4-BE49-F238E27FC236}">
                  <a16:creationId xmlns:a16="http://schemas.microsoft.com/office/drawing/2014/main" id="{E770F655-9EF9-8868-48F0-CB51E2600400}"/>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18" name="Freeform 217">
              <a:extLst>
                <a:ext uri="{FF2B5EF4-FFF2-40B4-BE49-F238E27FC236}">
                  <a16:creationId xmlns:a16="http://schemas.microsoft.com/office/drawing/2014/main" id="{093383E9-5FDC-4A68-E5CA-4CEE5C40C621}"/>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19" name="Freeform 218">
              <a:extLst>
                <a:ext uri="{FF2B5EF4-FFF2-40B4-BE49-F238E27FC236}">
                  <a16:creationId xmlns:a16="http://schemas.microsoft.com/office/drawing/2014/main" id="{16FE8FBF-225C-FE3C-F16B-057398D94FDA}"/>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205" name="Group 204">
            <a:extLst>
              <a:ext uri="{FF2B5EF4-FFF2-40B4-BE49-F238E27FC236}">
                <a16:creationId xmlns:a16="http://schemas.microsoft.com/office/drawing/2014/main" id="{8682743D-D225-A1DC-E342-C6A42FC3121A}"/>
              </a:ext>
            </a:extLst>
          </p:cNvPr>
          <p:cNvGrpSpPr/>
          <p:nvPr userDrawn="1"/>
        </p:nvGrpSpPr>
        <p:grpSpPr>
          <a:xfrm>
            <a:off x="5585995" y="930579"/>
            <a:ext cx="2023834" cy="2338604"/>
            <a:chOff x="1465517" y="3722331"/>
            <a:chExt cx="2023834" cy="2338604"/>
          </a:xfrm>
        </p:grpSpPr>
        <p:sp>
          <p:nvSpPr>
            <p:cNvPr id="206" name="Freeform 205">
              <a:extLst>
                <a:ext uri="{FF2B5EF4-FFF2-40B4-BE49-F238E27FC236}">
                  <a16:creationId xmlns:a16="http://schemas.microsoft.com/office/drawing/2014/main" id="{448024C6-38F9-F454-DAB0-E9B6BB48D614}"/>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07" name="Freeform 206">
              <a:extLst>
                <a:ext uri="{FF2B5EF4-FFF2-40B4-BE49-F238E27FC236}">
                  <a16:creationId xmlns:a16="http://schemas.microsoft.com/office/drawing/2014/main" id="{606DD687-E28D-85C3-FF7F-B3786D7412D5}"/>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08" name="Freeform 207">
              <a:extLst>
                <a:ext uri="{FF2B5EF4-FFF2-40B4-BE49-F238E27FC236}">
                  <a16:creationId xmlns:a16="http://schemas.microsoft.com/office/drawing/2014/main" id="{F4EABBFD-BB9D-12D3-C774-A8C3D5E1DA39}"/>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209" name="Freeform 208">
              <a:extLst>
                <a:ext uri="{FF2B5EF4-FFF2-40B4-BE49-F238E27FC236}">
                  <a16:creationId xmlns:a16="http://schemas.microsoft.com/office/drawing/2014/main" id="{3AF348A5-7131-53ED-049E-A617F8F2B40A}"/>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95" name="Group 194">
            <a:extLst>
              <a:ext uri="{FF2B5EF4-FFF2-40B4-BE49-F238E27FC236}">
                <a16:creationId xmlns:a16="http://schemas.microsoft.com/office/drawing/2014/main" id="{F670C43D-E8F7-E8FE-813F-51B7D16392DF}"/>
              </a:ext>
            </a:extLst>
          </p:cNvPr>
          <p:cNvGrpSpPr/>
          <p:nvPr userDrawn="1"/>
        </p:nvGrpSpPr>
        <p:grpSpPr>
          <a:xfrm>
            <a:off x="7609003" y="930579"/>
            <a:ext cx="2023834" cy="2338604"/>
            <a:chOff x="1465517" y="3722331"/>
            <a:chExt cx="2023834" cy="2338604"/>
          </a:xfrm>
        </p:grpSpPr>
        <p:sp>
          <p:nvSpPr>
            <p:cNvPr id="196" name="Freeform 195">
              <a:extLst>
                <a:ext uri="{FF2B5EF4-FFF2-40B4-BE49-F238E27FC236}">
                  <a16:creationId xmlns:a16="http://schemas.microsoft.com/office/drawing/2014/main" id="{893DBB24-8331-CEC1-649C-30292192B656}"/>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97" name="Freeform 196">
              <a:extLst>
                <a:ext uri="{FF2B5EF4-FFF2-40B4-BE49-F238E27FC236}">
                  <a16:creationId xmlns:a16="http://schemas.microsoft.com/office/drawing/2014/main" id="{BF250A7C-734F-A8A1-6FB2-C90D3DB929E2}"/>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98" name="Freeform 197">
              <a:extLst>
                <a:ext uri="{FF2B5EF4-FFF2-40B4-BE49-F238E27FC236}">
                  <a16:creationId xmlns:a16="http://schemas.microsoft.com/office/drawing/2014/main" id="{91259801-EBE3-BC3D-79FF-71BC66408B34}"/>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99" name="Freeform 198">
              <a:extLst>
                <a:ext uri="{FF2B5EF4-FFF2-40B4-BE49-F238E27FC236}">
                  <a16:creationId xmlns:a16="http://schemas.microsoft.com/office/drawing/2014/main" id="{45417FA5-327C-B62E-24A8-877679942208}"/>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85" name="Group 184">
            <a:extLst>
              <a:ext uri="{FF2B5EF4-FFF2-40B4-BE49-F238E27FC236}">
                <a16:creationId xmlns:a16="http://schemas.microsoft.com/office/drawing/2014/main" id="{5F3A0793-D96F-E33A-C690-F2841DDD9C36}"/>
              </a:ext>
            </a:extLst>
          </p:cNvPr>
          <p:cNvGrpSpPr/>
          <p:nvPr userDrawn="1"/>
        </p:nvGrpSpPr>
        <p:grpSpPr>
          <a:xfrm>
            <a:off x="9640105" y="930579"/>
            <a:ext cx="2023834" cy="2338604"/>
            <a:chOff x="1465517" y="3722331"/>
            <a:chExt cx="2023834" cy="2338604"/>
          </a:xfrm>
        </p:grpSpPr>
        <p:sp>
          <p:nvSpPr>
            <p:cNvPr id="186" name="Freeform 185">
              <a:extLst>
                <a:ext uri="{FF2B5EF4-FFF2-40B4-BE49-F238E27FC236}">
                  <a16:creationId xmlns:a16="http://schemas.microsoft.com/office/drawing/2014/main" id="{3CC5364A-244F-823F-7772-F2FDE9557C43}"/>
                </a:ext>
              </a:extLst>
            </p:cNvPr>
            <p:cNvSpPr/>
            <p:nvPr/>
          </p:nvSpPr>
          <p:spPr>
            <a:xfrm>
              <a:off x="1465517" y="3722331"/>
              <a:ext cx="2023834" cy="2338604"/>
            </a:xfrm>
            <a:custGeom>
              <a:avLst/>
              <a:gdLst/>
              <a:ahLst/>
              <a:cxnLst>
                <a:cxn ang="3cd4">
                  <a:pos x="hc" y="t"/>
                </a:cxn>
                <a:cxn ang="cd2">
                  <a:pos x="l" y="vc"/>
                </a:cxn>
                <a:cxn ang="cd4">
                  <a:pos x="hc" y="b"/>
                </a:cxn>
                <a:cxn ang="0">
                  <a:pos x="r" y="vc"/>
                </a:cxn>
              </a:cxnLst>
              <a:rect l="l" t="t" r="r" b="b"/>
              <a:pathLst>
                <a:path w="6662" h="7698">
                  <a:moveTo>
                    <a:pt x="3334" y="0"/>
                  </a:moveTo>
                  <a:lnTo>
                    <a:pt x="0" y="1928"/>
                  </a:lnTo>
                  <a:lnTo>
                    <a:pt x="0" y="5777"/>
                  </a:lnTo>
                  <a:lnTo>
                    <a:pt x="3334" y="7698"/>
                  </a:lnTo>
                  <a:lnTo>
                    <a:pt x="6662" y="5777"/>
                  </a:lnTo>
                  <a:lnTo>
                    <a:pt x="6662" y="1928"/>
                  </a:ln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87" name="Freeform 186">
              <a:extLst>
                <a:ext uri="{FF2B5EF4-FFF2-40B4-BE49-F238E27FC236}">
                  <a16:creationId xmlns:a16="http://schemas.microsoft.com/office/drawing/2014/main" id="{662A5A56-A3D6-1BF9-1104-02945D247F59}"/>
                </a:ext>
              </a:extLst>
            </p:cNvPr>
            <p:cNvSpPr/>
            <p:nvPr/>
          </p:nvSpPr>
          <p:spPr>
            <a:xfrm>
              <a:off x="1503192" y="3799201"/>
              <a:ext cx="937630" cy="1586617"/>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88" name="Freeform 187">
              <a:extLst>
                <a:ext uri="{FF2B5EF4-FFF2-40B4-BE49-F238E27FC236}">
                  <a16:creationId xmlns:a16="http://schemas.microsoft.com/office/drawing/2014/main" id="{150DE836-BD64-2375-C157-8FA25CDDE1A0}"/>
                </a:ext>
              </a:extLst>
            </p:cNvPr>
            <p:cNvSpPr/>
            <p:nvPr/>
          </p:nvSpPr>
          <p:spPr>
            <a:xfrm>
              <a:off x="2514046" y="3799201"/>
              <a:ext cx="937933" cy="1586617"/>
            </a:xfrm>
            <a:custGeom>
              <a:avLst/>
              <a:gdLst/>
              <a:ahLst/>
              <a:cxnLst>
                <a:cxn ang="3cd4">
                  <a:pos x="hc" y="t"/>
                </a:cxn>
                <a:cxn ang="cd2">
                  <a:pos x="l" y="vc"/>
                </a:cxn>
                <a:cxn ang="cd4">
                  <a:pos x="hc" y="b"/>
                </a:cxn>
                <a:cxn ang="0">
                  <a:pos x="r" y="vc"/>
                </a:cxn>
              </a:cxnLst>
              <a:rect l="l" t="t" r="r" b="b"/>
              <a:pathLst>
                <a:path w="3088" h="5223">
                  <a:moveTo>
                    <a:pt x="2991" y="1675"/>
                  </a:moveTo>
                  <a:lnTo>
                    <a:pt x="1750" y="961"/>
                  </a:lnTo>
                  <a:lnTo>
                    <a:pt x="1750" y="961"/>
                  </a:lnTo>
                  <a:lnTo>
                    <a:pt x="1729" y="947"/>
                  </a:lnTo>
                  <a:lnTo>
                    <a:pt x="1709" y="947"/>
                  </a:lnTo>
                  <a:lnTo>
                    <a:pt x="1695" y="947"/>
                  </a:lnTo>
                  <a:lnTo>
                    <a:pt x="1681" y="947"/>
                  </a:lnTo>
                  <a:lnTo>
                    <a:pt x="1667" y="961"/>
                  </a:lnTo>
                  <a:lnTo>
                    <a:pt x="1660" y="975"/>
                  </a:lnTo>
                  <a:lnTo>
                    <a:pt x="1653" y="996"/>
                  </a:lnTo>
                  <a:lnTo>
                    <a:pt x="1646" y="1016"/>
                  </a:lnTo>
                  <a:lnTo>
                    <a:pt x="1646" y="2093"/>
                  </a:lnTo>
                  <a:lnTo>
                    <a:pt x="1646" y="2093"/>
                  </a:lnTo>
                  <a:lnTo>
                    <a:pt x="1646" y="2114"/>
                  </a:lnTo>
                  <a:lnTo>
                    <a:pt x="1640" y="2127"/>
                  </a:lnTo>
                  <a:lnTo>
                    <a:pt x="1626" y="2148"/>
                  </a:lnTo>
                  <a:lnTo>
                    <a:pt x="1619" y="2155"/>
                  </a:lnTo>
                  <a:lnTo>
                    <a:pt x="1606" y="2162"/>
                  </a:lnTo>
                  <a:lnTo>
                    <a:pt x="1585" y="2162"/>
                  </a:lnTo>
                  <a:lnTo>
                    <a:pt x="1565" y="2155"/>
                  </a:lnTo>
                  <a:lnTo>
                    <a:pt x="1551" y="2148"/>
                  </a:lnTo>
                  <a:lnTo>
                    <a:pt x="1551" y="2148"/>
                  </a:lnTo>
                  <a:lnTo>
                    <a:pt x="1510" y="2114"/>
                  </a:lnTo>
                  <a:lnTo>
                    <a:pt x="1475" y="2073"/>
                  </a:lnTo>
                  <a:lnTo>
                    <a:pt x="1454" y="2025"/>
                  </a:lnTo>
                  <a:lnTo>
                    <a:pt x="1448" y="1976"/>
                  </a:lnTo>
                  <a:lnTo>
                    <a:pt x="1454" y="899"/>
                  </a:lnTo>
                  <a:lnTo>
                    <a:pt x="1454" y="899"/>
                  </a:lnTo>
                  <a:lnTo>
                    <a:pt x="1441" y="851"/>
                  </a:lnTo>
                  <a:lnTo>
                    <a:pt x="1420" y="804"/>
                  </a:lnTo>
                  <a:lnTo>
                    <a:pt x="1393" y="762"/>
                  </a:lnTo>
                  <a:lnTo>
                    <a:pt x="1352" y="728"/>
                  </a:lnTo>
                  <a:lnTo>
                    <a:pt x="110" y="14"/>
                  </a:lnTo>
                  <a:lnTo>
                    <a:pt x="110" y="14"/>
                  </a:lnTo>
                  <a:lnTo>
                    <a:pt x="89" y="0"/>
                  </a:lnTo>
                  <a:lnTo>
                    <a:pt x="75" y="0"/>
                  </a:lnTo>
                  <a:lnTo>
                    <a:pt x="55" y="0"/>
                  </a:lnTo>
                  <a:lnTo>
                    <a:pt x="41" y="7"/>
                  </a:lnTo>
                  <a:lnTo>
                    <a:pt x="28" y="14"/>
                  </a:lnTo>
                  <a:lnTo>
                    <a:pt x="21" y="28"/>
                  </a:lnTo>
                  <a:lnTo>
                    <a:pt x="14" y="48"/>
                  </a:lnTo>
                  <a:lnTo>
                    <a:pt x="14" y="69"/>
                  </a:lnTo>
                  <a:lnTo>
                    <a:pt x="7" y="1497"/>
                  </a:lnTo>
                  <a:lnTo>
                    <a:pt x="7" y="1497"/>
                  </a:lnTo>
                  <a:lnTo>
                    <a:pt x="14" y="1544"/>
                  </a:lnTo>
                  <a:lnTo>
                    <a:pt x="34" y="1592"/>
                  </a:lnTo>
                  <a:lnTo>
                    <a:pt x="68" y="1633"/>
                  </a:lnTo>
                  <a:lnTo>
                    <a:pt x="110" y="1668"/>
                  </a:lnTo>
                  <a:lnTo>
                    <a:pt x="947" y="2148"/>
                  </a:lnTo>
                  <a:lnTo>
                    <a:pt x="947" y="2148"/>
                  </a:lnTo>
                  <a:lnTo>
                    <a:pt x="981" y="2182"/>
                  </a:lnTo>
                  <a:lnTo>
                    <a:pt x="1016" y="2224"/>
                  </a:lnTo>
                  <a:lnTo>
                    <a:pt x="1036" y="2272"/>
                  </a:lnTo>
                  <a:lnTo>
                    <a:pt x="1043" y="2319"/>
                  </a:lnTo>
                  <a:lnTo>
                    <a:pt x="1043" y="2319"/>
                  </a:lnTo>
                  <a:lnTo>
                    <a:pt x="1043" y="2340"/>
                  </a:lnTo>
                  <a:lnTo>
                    <a:pt x="1036" y="2361"/>
                  </a:lnTo>
                  <a:lnTo>
                    <a:pt x="1030" y="2375"/>
                  </a:lnTo>
                  <a:lnTo>
                    <a:pt x="1016" y="2389"/>
                  </a:lnTo>
                  <a:lnTo>
                    <a:pt x="1002" y="2389"/>
                  </a:lnTo>
                  <a:lnTo>
                    <a:pt x="981" y="2389"/>
                  </a:lnTo>
                  <a:lnTo>
                    <a:pt x="967" y="2389"/>
                  </a:lnTo>
                  <a:lnTo>
                    <a:pt x="947" y="2382"/>
                  </a:lnTo>
                  <a:lnTo>
                    <a:pt x="103" y="1894"/>
                  </a:lnTo>
                  <a:lnTo>
                    <a:pt x="103" y="1894"/>
                  </a:lnTo>
                  <a:lnTo>
                    <a:pt x="89" y="1888"/>
                  </a:lnTo>
                  <a:lnTo>
                    <a:pt x="68" y="1881"/>
                  </a:lnTo>
                  <a:lnTo>
                    <a:pt x="48" y="1881"/>
                  </a:lnTo>
                  <a:lnTo>
                    <a:pt x="34" y="1888"/>
                  </a:lnTo>
                  <a:lnTo>
                    <a:pt x="21" y="1894"/>
                  </a:lnTo>
                  <a:lnTo>
                    <a:pt x="14" y="1908"/>
                  </a:lnTo>
                  <a:lnTo>
                    <a:pt x="7" y="1929"/>
                  </a:lnTo>
                  <a:lnTo>
                    <a:pt x="7" y="1949"/>
                  </a:lnTo>
                  <a:lnTo>
                    <a:pt x="0" y="3376"/>
                  </a:lnTo>
                  <a:lnTo>
                    <a:pt x="0" y="3376"/>
                  </a:lnTo>
                  <a:lnTo>
                    <a:pt x="14" y="3425"/>
                  </a:lnTo>
                  <a:lnTo>
                    <a:pt x="34" y="3473"/>
                  </a:lnTo>
                  <a:lnTo>
                    <a:pt x="62" y="3520"/>
                  </a:lnTo>
                  <a:lnTo>
                    <a:pt x="103" y="3548"/>
                  </a:lnTo>
                  <a:lnTo>
                    <a:pt x="1345" y="4268"/>
                  </a:lnTo>
                  <a:lnTo>
                    <a:pt x="1345" y="4268"/>
                  </a:lnTo>
                  <a:lnTo>
                    <a:pt x="1366" y="4275"/>
                  </a:lnTo>
                  <a:lnTo>
                    <a:pt x="1379" y="4282"/>
                  </a:lnTo>
                  <a:lnTo>
                    <a:pt x="1400" y="4275"/>
                  </a:lnTo>
                  <a:lnTo>
                    <a:pt x="1414" y="4275"/>
                  </a:lnTo>
                  <a:lnTo>
                    <a:pt x="1427" y="4261"/>
                  </a:lnTo>
                  <a:lnTo>
                    <a:pt x="1434" y="4248"/>
                  </a:lnTo>
                  <a:lnTo>
                    <a:pt x="1441" y="4234"/>
                  </a:lnTo>
                  <a:lnTo>
                    <a:pt x="1441" y="4207"/>
                  </a:lnTo>
                  <a:lnTo>
                    <a:pt x="1448" y="3170"/>
                  </a:lnTo>
                  <a:lnTo>
                    <a:pt x="1448" y="3170"/>
                  </a:lnTo>
                  <a:lnTo>
                    <a:pt x="1448" y="3143"/>
                  </a:lnTo>
                  <a:lnTo>
                    <a:pt x="1454" y="3130"/>
                  </a:lnTo>
                  <a:lnTo>
                    <a:pt x="1461" y="3116"/>
                  </a:lnTo>
                  <a:lnTo>
                    <a:pt x="1475" y="3102"/>
                  </a:lnTo>
                  <a:lnTo>
                    <a:pt x="1489" y="3095"/>
                  </a:lnTo>
                  <a:lnTo>
                    <a:pt x="1510" y="3095"/>
                  </a:lnTo>
                  <a:lnTo>
                    <a:pt x="1524" y="3102"/>
                  </a:lnTo>
                  <a:lnTo>
                    <a:pt x="1544" y="3109"/>
                  </a:lnTo>
                  <a:lnTo>
                    <a:pt x="1544" y="3109"/>
                  </a:lnTo>
                  <a:lnTo>
                    <a:pt x="1585" y="3143"/>
                  </a:lnTo>
                  <a:lnTo>
                    <a:pt x="1612" y="3184"/>
                  </a:lnTo>
                  <a:lnTo>
                    <a:pt x="1633" y="3232"/>
                  </a:lnTo>
                  <a:lnTo>
                    <a:pt x="1640" y="3281"/>
                  </a:lnTo>
                  <a:lnTo>
                    <a:pt x="1640" y="4324"/>
                  </a:lnTo>
                  <a:lnTo>
                    <a:pt x="1640" y="4324"/>
                  </a:lnTo>
                  <a:lnTo>
                    <a:pt x="1646" y="4371"/>
                  </a:lnTo>
                  <a:lnTo>
                    <a:pt x="1667" y="4419"/>
                  </a:lnTo>
                  <a:lnTo>
                    <a:pt x="1702" y="4460"/>
                  </a:lnTo>
                  <a:lnTo>
                    <a:pt x="1736" y="4495"/>
                  </a:lnTo>
                  <a:lnTo>
                    <a:pt x="2978" y="5209"/>
                  </a:lnTo>
                  <a:lnTo>
                    <a:pt x="2978" y="5209"/>
                  </a:lnTo>
                  <a:lnTo>
                    <a:pt x="2998" y="5223"/>
                  </a:lnTo>
                  <a:lnTo>
                    <a:pt x="3019" y="5223"/>
                  </a:lnTo>
                  <a:lnTo>
                    <a:pt x="3032" y="5223"/>
                  </a:lnTo>
                  <a:lnTo>
                    <a:pt x="3053" y="5216"/>
                  </a:lnTo>
                  <a:lnTo>
                    <a:pt x="3060" y="5209"/>
                  </a:lnTo>
                  <a:lnTo>
                    <a:pt x="3074" y="5195"/>
                  </a:lnTo>
                  <a:lnTo>
                    <a:pt x="3081" y="5174"/>
                  </a:lnTo>
                  <a:lnTo>
                    <a:pt x="3081" y="5153"/>
                  </a:lnTo>
                  <a:lnTo>
                    <a:pt x="3081" y="3726"/>
                  </a:lnTo>
                  <a:lnTo>
                    <a:pt x="3081" y="3726"/>
                  </a:lnTo>
                  <a:lnTo>
                    <a:pt x="3074" y="3678"/>
                  </a:lnTo>
                  <a:lnTo>
                    <a:pt x="3053" y="3631"/>
                  </a:lnTo>
                  <a:lnTo>
                    <a:pt x="3026" y="3589"/>
                  </a:lnTo>
                  <a:lnTo>
                    <a:pt x="2985" y="3555"/>
                  </a:lnTo>
                  <a:lnTo>
                    <a:pt x="2147" y="3075"/>
                  </a:lnTo>
                  <a:lnTo>
                    <a:pt x="2147" y="3075"/>
                  </a:lnTo>
                  <a:lnTo>
                    <a:pt x="2107" y="3040"/>
                  </a:lnTo>
                  <a:lnTo>
                    <a:pt x="2079" y="2999"/>
                  </a:lnTo>
                  <a:lnTo>
                    <a:pt x="2059" y="2951"/>
                  </a:lnTo>
                  <a:lnTo>
                    <a:pt x="2052" y="2903"/>
                  </a:lnTo>
                  <a:lnTo>
                    <a:pt x="2052" y="2903"/>
                  </a:lnTo>
                  <a:lnTo>
                    <a:pt x="2052" y="2882"/>
                  </a:lnTo>
                  <a:lnTo>
                    <a:pt x="2059" y="2861"/>
                  </a:lnTo>
                  <a:lnTo>
                    <a:pt x="2066" y="2848"/>
                  </a:lnTo>
                  <a:lnTo>
                    <a:pt x="2079" y="2841"/>
                  </a:lnTo>
                  <a:lnTo>
                    <a:pt x="2093" y="2834"/>
                  </a:lnTo>
                  <a:lnTo>
                    <a:pt x="2107" y="2834"/>
                  </a:lnTo>
                  <a:lnTo>
                    <a:pt x="2127" y="2834"/>
                  </a:lnTo>
                  <a:lnTo>
                    <a:pt x="2147" y="2848"/>
                  </a:lnTo>
                  <a:lnTo>
                    <a:pt x="2985" y="3328"/>
                  </a:lnTo>
                  <a:lnTo>
                    <a:pt x="2985" y="3328"/>
                  </a:lnTo>
                  <a:lnTo>
                    <a:pt x="3005" y="3335"/>
                  </a:lnTo>
                  <a:lnTo>
                    <a:pt x="3026" y="3342"/>
                  </a:lnTo>
                  <a:lnTo>
                    <a:pt x="3039" y="3342"/>
                  </a:lnTo>
                  <a:lnTo>
                    <a:pt x="3053" y="3335"/>
                  </a:lnTo>
                  <a:lnTo>
                    <a:pt x="3067" y="3328"/>
                  </a:lnTo>
                  <a:lnTo>
                    <a:pt x="3081" y="3315"/>
                  </a:lnTo>
                  <a:lnTo>
                    <a:pt x="3081" y="3294"/>
                  </a:lnTo>
                  <a:lnTo>
                    <a:pt x="3088" y="3274"/>
                  </a:lnTo>
                  <a:lnTo>
                    <a:pt x="3088" y="1847"/>
                  </a:lnTo>
                  <a:lnTo>
                    <a:pt x="3088" y="1847"/>
                  </a:lnTo>
                  <a:lnTo>
                    <a:pt x="3081" y="1798"/>
                  </a:lnTo>
                  <a:lnTo>
                    <a:pt x="3060" y="1750"/>
                  </a:lnTo>
                  <a:lnTo>
                    <a:pt x="3026" y="1709"/>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89" name="Freeform 188">
              <a:extLst>
                <a:ext uri="{FF2B5EF4-FFF2-40B4-BE49-F238E27FC236}">
                  <a16:creationId xmlns:a16="http://schemas.microsoft.com/office/drawing/2014/main" id="{D00ECB00-867B-295B-D4FD-A953212237C9}"/>
                </a:ext>
              </a:extLst>
            </p:cNvPr>
            <p:cNvSpPr/>
            <p:nvPr/>
          </p:nvSpPr>
          <p:spPr>
            <a:xfrm>
              <a:off x="1563655" y="4935234"/>
              <a:ext cx="1827557" cy="1060985"/>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EDEDED"/>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spTree>
    <p:extLst>
      <p:ext uri="{BB962C8B-B14F-4D97-AF65-F5344CB8AC3E}">
        <p14:creationId xmlns:p14="http://schemas.microsoft.com/office/powerpoint/2010/main" val="272285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E5B0C-C28C-9063-C2B2-DF97255C48C4}"/>
              </a:ext>
            </a:extLst>
          </p:cNvPr>
          <p:cNvSpPr>
            <a:spLocks noGrp="1"/>
          </p:cNvSpPr>
          <p:nvPr>
            <p:ph type="ctrTitle"/>
          </p:nvPr>
        </p:nvSpPr>
        <p:spPr>
          <a:xfrm>
            <a:off x="453600" y="1599495"/>
            <a:ext cx="5371200" cy="2310104"/>
          </a:xfrm>
        </p:spPr>
        <p:txBody>
          <a:bodyPr anchor="b">
            <a:normAutofit/>
          </a:bodyPr>
          <a:lstStyle>
            <a:lvl1pPr algn="l">
              <a:defRPr sz="2400">
                <a:solidFill>
                  <a:schemeClr val="bg1"/>
                </a:solidFill>
              </a:defRPr>
            </a:lvl1pPr>
          </a:lstStyle>
          <a:p>
            <a:r>
              <a:rPr lang="en-GB" dirty="0"/>
              <a:t>Click to edit Master title style</a:t>
            </a:r>
          </a:p>
        </p:txBody>
      </p:sp>
      <p:sp>
        <p:nvSpPr>
          <p:cNvPr id="3" name="Subtitle 2">
            <a:extLst>
              <a:ext uri="{FF2B5EF4-FFF2-40B4-BE49-F238E27FC236}">
                <a16:creationId xmlns:a16="http://schemas.microsoft.com/office/drawing/2014/main" id="{092E6076-F0F7-D954-8553-8E27913E9B57}"/>
              </a:ext>
            </a:extLst>
          </p:cNvPr>
          <p:cNvSpPr>
            <a:spLocks noGrp="1"/>
          </p:cNvSpPr>
          <p:nvPr>
            <p:ph type="subTitle" idx="1"/>
          </p:nvPr>
        </p:nvSpPr>
        <p:spPr>
          <a:xfrm>
            <a:off x="453600" y="4204800"/>
            <a:ext cx="5371200" cy="1053000"/>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4" name="Date Placeholder 3">
            <a:extLst>
              <a:ext uri="{FF2B5EF4-FFF2-40B4-BE49-F238E27FC236}">
                <a16:creationId xmlns:a16="http://schemas.microsoft.com/office/drawing/2014/main" id="{607A4F4E-EBD0-4398-E5CA-33B458F86DB2}"/>
              </a:ext>
            </a:extLst>
          </p:cNvPr>
          <p:cNvSpPr>
            <a:spLocks noGrp="1"/>
          </p:cNvSpPr>
          <p:nvPr>
            <p:ph type="dt" sz="half" idx="10"/>
          </p:nvPr>
        </p:nvSpPr>
        <p:spPr/>
        <p:txBody>
          <a:bodyPr/>
          <a:lstStyle>
            <a:lvl1pPr>
              <a:defRPr>
                <a:solidFill>
                  <a:schemeClr val="bg1"/>
                </a:solidFill>
              </a:defRPr>
            </a:lvl1pPr>
          </a:lstStyle>
          <a:p>
            <a:fld id="{E8FB2C52-EA41-6F47-9888-AA140085CA19}" type="datetimeFigureOut">
              <a:rPr lang="en-GB" smtClean="0"/>
              <a:pPr/>
              <a:t>04/10/2022</a:t>
            </a:fld>
            <a:endParaRPr lang="en-GB" dirty="0"/>
          </a:p>
        </p:txBody>
      </p:sp>
      <p:sp>
        <p:nvSpPr>
          <p:cNvPr id="5" name="Footer Placeholder 4">
            <a:extLst>
              <a:ext uri="{FF2B5EF4-FFF2-40B4-BE49-F238E27FC236}">
                <a16:creationId xmlns:a16="http://schemas.microsoft.com/office/drawing/2014/main" id="{3B344787-EC7B-7C8D-8914-F29CB9D1C933}"/>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AC8770B7-D587-3A7E-4AEE-8026B5CFA727}"/>
              </a:ext>
            </a:extLst>
          </p:cNvPr>
          <p:cNvSpPr>
            <a:spLocks noGrp="1"/>
          </p:cNvSpPr>
          <p:nvPr>
            <p:ph type="sldNum" sz="quarter" idx="12"/>
          </p:nvPr>
        </p:nvSpPr>
        <p:spPr/>
        <p:txBody>
          <a:bodyPr/>
          <a:lstStyle>
            <a:lvl1pPr>
              <a:defRPr>
                <a:solidFill>
                  <a:schemeClr val="bg1"/>
                </a:solidFill>
              </a:defRPr>
            </a:lvl1pPr>
          </a:lstStyle>
          <a:p>
            <a:fld id="{2052134C-DD39-9A46-9E9D-A910E1364561}" type="slidenum">
              <a:rPr lang="en-GB" smtClean="0"/>
              <a:pPr/>
              <a:t>‹#›</a:t>
            </a:fld>
            <a:endParaRPr lang="en-GB"/>
          </a:p>
        </p:txBody>
      </p:sp>
      <p:sp>
        <p:nvSpPr>
          <p:cNvPr id="10" name="Title 1">
            <a:extLst>
              <a:ext uri="{FF2B5EF4-FFF2-40B4-BE49-F238E27FC236}">
                <a16:creationId xmlns:a16="http://schemas.microsoft.com/office/drawing/2014/main" id="{CEFCA30A-4A91-AE7F-9BBE-45B4C84DB326}"/>
              </a:ext>
            </a:extLst>
          </p:cNvPr>
          <p:cNvSpPr txBox="1">
            <a:spLocks/>
          </p:cNvSpPr>
          <p:nvPr userDrawn="1"/>
        </p:nvSpPr>
        <p:spPr>
          <a:xfrm>
            <a:off x="370298" y="5735638"/>
            <a:ext cx="2819302" cy="7253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b="1" kern="1200">
                <a:solidFill>
                  <a:schemeClr val="bg1"/>
                </a:solidFill>
                <a:latin typeface="Arial" panose="020B0604020202020204" pitchFamily="34" charset="0"/>
                <a:ea typeface="+mj-ea"/>
                <a:cs typeface="Arial" panose="020B0604020202020204" pitchFamily="34" charset="0"/>
              </a:defRPr>
            </a:lvl1pPr>
          </a:lstStyle>
          <a:p>
            <a:r>
              <a:rPr lang="en-GB" sz="2200" dirty="0"/>
              <a:t>Working together</a:t>
            </a:r>
            <a:br>
              <a:rPr lang="en-GB" sz="2200" b="0" dirty="0"/>
            </a:br>
            <a:r>
              <a:rPr lang="en-GB" sz="2200" b="0" dirty="0"/>
              <a:t>for a healthier future</a:t>
            </a:r>
          </a:p>
        </p:txBody>
      </p:sp>
      <p:grpSp>
        <p:nvGrpSpPr>
          <p:cNvPr id="12" name="Group 11">
            <a:extLst>
              <a:ext uri="{FF2B5EF4-FFF2-40B4-BE49-F238E27FC236}">
                <a16:creationId xmlns:a16="http://schemas.microsoft.com/office/drawing/2014/main" id="{45E45926-0426-B18F-740C-87D85A61AEA9}"/>
              </a:ext>
            </a:extLst>
          </p:cNvPr>
          <p:cNvGrpSpPr/>
          <p:nvPr userDrawn="1"/>
        </p:nvGrpSpPr>
        <p:grpSpPr>
          <a:xfrm>
            <a:off x="6179124" y="2894519"/>
            <a:ext cx="2676876" cy="3113407"/>
            <a:chOff x="8526325" y="2717706"/>
            <a:chExt cx="1755642" cy="2041943"/>
          </a:xfrm>
        </p:grpSpPr>
        <p:sp>
          <p:nvSpPr>
            <p:cNvPr id="13" name="Freeform 12">
              <a:extLst>
                <a:ext uri="{FF2B5EF4-FFF2-40B4-BE49-F238E27FC236}">
                  <a16:creationId xmlns:a16="http://schemas.microsoft.com/office/drawing/2014/main" id="{B59FBC28-51BA-935B-3C4B-3FD800C9653C}"/>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4" name="Freeform 13">
              <a:extLst>
                <a:ext uri="{FF2B5EF4-FFF2-40B4-BE49-F238E27FC236}">
                  <a16:creationId xmlns:a16="http://schemas.microsoft.com/office/drawing/2014/main" id="{8A86505A-1025-6FFE-AAA2-A994C3393FE3}"/>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grpSp>
        <p:nvGrpSpPr>
          <p:cNvPr id="15" name="Group 14">
            <a:extLst>
              <a:ext uri="{FF2B5EF4-FFF2-40B4-BE49-F238E27FC236}">
                <a16:creationId xmlns:a16="http://schemas.microsoft.com/office/drawing/2014/main" id="{589ECC8A-3FE4-2539-43E7-C4BA11D262FB}"/>
              </a:ext>
            </a:extLst>
          </p:cNvPr>
          <p:cNvGrpSpPr/>
          <p:nvPr userDrawn="1"/>
        </p:nvGrpSpPr>
        <p:grpSpPr>
          <a:xfrm>
            <a:off x="7575924" y="2109719"/>
            <a:ext cx="2676876" cy="3113407"/>
            <a:chOff x="8526325" y="2717706"/>
            <a:chExt cx="1755642" cy="2041943"/>
          </a:xfrm>
        </p:grpSpPr>
        <p:sp>
          <p:nvSpPr>
            <p:cNvPr id="16" name="Freeform 15">
              <a:extLst>
                <a:ext uri="{FF2B5EF4-FFF2-40B4-BE49-F238E27FC236}">
                  <a16:creationId xmlns:a16="http://schemas.microsoft.com/office/drawing/2014/main" id="{D184AF44-B23F-1CAD-555C-C864A5DDC30A}"/>
                </a:ext>
              </a:extLst>
            </p:cNvPr>
            <p:cNvSpPr/>
            <p:nvPr/>
          </p:nvSpPr>
          <p:spPr>
            <a:xfrm>
              <a:off x="8526325" y="2717706"/>
              <a:ext cx="1698462" cy="986039"/>
            </a:xfrm>
            <a:custGeom>
              <a:avLst/>
              <a:gdLst/>
              <a:ahLst/>
              <a:cxnLst>
                <a:cxn ang="3cd4">
                  <a:pos x="hc" y="t"/>
                </a:cxn>
                <a:cxn ang="cd2">
                  <a:pos x="l" y="vc"/>
                </a:cxn>
                <a:cxn ang="cd4">
                  <a:pos x="hc" y="b"/>
                </a:cxn>
                <a:cxn ang="0">
                  <a:pos x="r" y="vc"/>
                </a:cxn>
              </a:cxnLst>
              <a:rect l="l" t="t" r="r" b="b"/>
              <a:pathLst>
                <a:path w="6016" h="3493">
                  <a:moveTo>
                    <a:pt x="5975" y="1688"/>
                  </a:moveTo>
                  <a:lnTo>
                    <a:pt x="4734" y="975"/>
                  </a:lnTo>
                  <a:lnTo>
                    <a:pt x="4734" y="975"/>
                  </a:lnTo>
                  <a:lnTo>
                    <a:pt x="4693" y="954"/>
                  </a:lnTo>
                  <a:lnTo>
                    <a:pt x="4638" y="947"/>
                  </a:lnTo>
                  <a:lnTo>
                    <a:pt x="4582" y="954"/>
                  </a:lnTo>
                  <a:lnTo>
                    <a:pt x="4542" y="975"/>
                  </a:lnTo>
                  <a:lnTo>
                    <a:pt x="3609" y="1517"/>
                  </a:lnTo>
                  <a:lnTo>
                    <a:pt x="3609" y="1517"/>
                  </a:lnTo>
                  <a:lnTo>
                    <a:pt x="3560" y="1530"/>
                  </a:lnTo>
                  <a:lnTo>
                    <a:pt x="3505" y="1537"/>
                  </a:lnTo>
                  <a:lnTo>
                    <a:pt x="3458" y="1530"/>
                  </a:lnTo>
                  <a:lnTo>
                    <a:pt x="3409" y="1517"/>
                  </a:lnTo>
                  <a:lnTo>
                    <a:pt x="3409" y="1517"/>
                  </a:lnTo>
                  <a:lnTo>
                    <a:pt x="3388" y="1503"/>
                  </a:lnTo>
                  <a:lnTo>
                    <a:pt x="3382" y="1489"/>
                  </a:lnTo>
                  <a:lnTo>
                    <a:pt x="3368" y="1469"/>
                  </a:lnTo>
                  <a:lnTo>
                    <a:pt x="3368" y="1455"/>
                  </a:lnTo>
                  <a:lnTo>
                    <a:pt x="3368" y="1441"/>
                  </a:lnTo>
                  <a:lnTo>
                    <a:pt x="3382" y="1427"/>
                  </a:lnTo>
                  <a:lnTo>
                    <a:pt x="3388" y="1413"/>
                  </a:lnTo>
                  <a:lnTo>
                    <a:pt x="3409" y="1400"/>
                  </a:lnTo>
                  <a:lnTo>
                    <a:pt x="4343" y="858"/>
                  </a:lnTo>
                  <a:lnTo>
                    <a:pt x="4343" y="858"/>
                  </a:lnTo>
                  <a:lnTo>
                    <a:pt x="4356" y="844"/>
                  </a:lnTo>
                  <a:lnTo>
                    <a:pt x="4370" y="830"/>
                  </a:lnTo>
                  <a:lnTo>
                    <a:pt x="4377" y="817"/>
                  </a:lnTo>
                  <a:lnTo>
                    <a:pt x="4384" y="803"/>
                  </a:lnTo>
                  <a:lnTo>
                    <a:pt x="4377" y="783"/>
                  </a:lnTo>
                  <a:lnTo>
                    <a:pt x="4370" y="769"/>
                  </a:lnTo>
                  <a:lnTo>
                    <a:pt x="4356" y="755"/>
                  </a:lnTo>
                  <a:lnTo>
                    <a:pt x="4343" y="741"/>
                  </a:lnTo>
                  <a:lnTo>
                    <a:pt x="3101" y="27"/>
                  </a:lnTo>
                  <a:lnTo>
                    <a:pt x="3101" y="27"/>
                  </a:lnTo>
                  <a:lnTo>
                    <a:pt x="3052" y="7"/>
                  </a:lnTo>
                  <a:lnTo>
                    <a:pt x="2998" y="0"/>
                  </a:lnTo>
                  <a:lnTo>
                    <a:pt x="2950" y="7"/>
                  </a:lnTo>
                  <a:lnTo>
                    <a:pt x="2902" y="27"/>
                  </a:lnTo>
                  <a:lnTo>
                    <a:pt x="1667" y="741"/>
                  </a:lnTo>
                  <a:lnTo>
                    <a:pt x="1667" y="741"/>
                  </a:lnTo>
                  <a:lnTo>
                    <a:pt x="1646" y="755"/>
                  </a:lnTo>
                  <a:lnTo>
                    <a:pt x="1639" y="769"/>
                  </a:lnTo>
                  <a:lnTo>
                    <a:pt x="1625" y="783"/>
                  </a:lnTo>
                  <a:lnTo>
                    <a:pt x="1625" y="803"/>
                  </a:lnTo>
                  <a:lnTo>
                    <a:pt x="1625" y="817"/>
                  </a:lnTo>
                  <a:lnTo>
                    <a:pt x="1639" y="830"/>
                  </a:lnTo>
                  <a:lnTo>
                    <a:pt x="1646" y="844"/>
                  </a:lnTo>
                  <a:lnTo>
                    <a:pt x="1667" y="858"/>
                  </a:lnTo>
                  <a:lnTo>
                    <a:pt x="2504" y="1345"/>
                  </a:lnTo>
                  <a:lnTo>
                    <a:pt x="2504" y="1345"/>
                  </a:lnTo>
                  <a:lnTo>
                    <a:pt x="2524" y="1352"/>
                  </a:lnTo>
                  <a:lnTo>
                    <a:pt x="2538" y="1366"/>
                  </a:lnTo>
                  <a:lnTo>
                    <a:pt x="2545" y="1386"/>
                  </a:lnTo>
                  <a:lnTo>
                    <a:pt x="2545" y="1400"/>
                  </a:lnTo>
                  <a:lnTo>
                    <a:pt x="2545" y="1413"/>
                  </a:lnTo>
                  <a:lnTo>
                    <a:pt x="2538" y="1427"/>
                  </a:lnTo>
                  <a:lnTo>
                    <a:pt x="2524" y="1441"/>
                  </a:lnTo>
                  <a:lnTo>
                    <a:pt x="2504" y="1455"/>
                  </a:lnTo>
                  <a:lnTo>
                    <a:pt x="2504" y="1455"/>
                  </a:lnTo>
                  <a:lnTo>
                    <a:pt x="2463" y="1476"/>
                  </a:lnTo>
                  <a:lnTo>
                    <a:pt x="2408" y="1483"/>
                  </a:lnTo>
                  <a:lnTo>
                    <a:pt x="2352" y="1476"/>
                  </a:lnTo>
                  <a:lnTo>
                    <a:pt x="2311" y="1455"/>
                  </a:lnTo>
                  <a:lnTo>
                    <a:pt x="1467" y="975"/>
                  </a:lnTo>
                  <a:lnTo>
                    <a:pt x="1467" y="975"/>
                  </a:lnTo>
                  <a:lnTo>
                    <a:pt x="1427" y="954"/>
                  </a:lnTo>
                  <a:lnTo>
                    <a:pt x="1372" y="947"/>
                  </a:lnTo>
                  <a:lnTo>
                    <a:pt x="1317" y="954"/>
                  </a:lnTo>
                  <a:lnTo>
                    <a:pt x="1275" y="975"/>
                  </a:lnTo>
                  <a:lnTo>
                    <a:pt x="41" y="1688"/>
                  </a:lnTo>
                  <a:lnTo>
                    <a:pt x="41" y="1688"/>
                  </a:lnTo>
                  <a:lnTo>
                    <a:pt x="20" y="1702"/>
                  </a:lnTo>
                  <a:lnTo>
                    <a:pt x="6" y="1715"/>
                  </a:lnTo>
                  <a:lnTo>
                    <a:pt x="0" y="1729"/>
                  </a:lnTo>
                  <a:lnTo>
                    <a:pt x="0" y="1750"/>
                  </a:lnTo>
                  <a:lnTo>
                    <a:pt x="0" y="1763"/>
                  </a:lnTo>
                  <a:lnTo>
                    <a:pt x="13" y="1777"/>
                  </a:lnTo>
                  <a:lnTo>
                    <a:pt x="20" y="1791"/>
                  </a:lnTo>
                  <a:lnTo>
                    <a:pt x="41" y="1805"/>
                  </a:lnTo>
                  <a:lnTo>
                    <a:pt x="1282" y="2519"/>
                  </a:lnTo>
                  <a:lnTo>
                    <a:pt x="1282" y="2519"/>
                  </a:lnTo>
                  <a:lnTo>
                    <a:pt x="1331" y="2539"/>
                  </a:lnTo>
                  <a:lnTo>
                    <a:pt x="1379" y="2546"/>
                  </a:lnTo>
                  <a:lnTo>
                    <a:pt x="1433" y="2539"/>
                  </a:lnTo>
                  <a:lnTo>
                    <a:pt x="1481" y="2519"/>
                  </a:lnTo>
                  <a:lnTo>
                    <a:pt x="2380" y="1997"/>
                  </a:lnTo>
                  <a:lnTo>
                    <a:pt x="2380" y="1997"/>
                  </a:lnTo>
                  <a:lnTo>
                    <a:pt x="2428" y="1976"/>
                  </a:lnTo>
                  <a:lnTo>
                    <a:pt x="2476" y="1976"/>
                  </a:lnTo>
                  <a:lnTo>
                    <a:pt x="2531" y="1976"/>
                  </a:lnTo>
                  <a:lnTo>
                    <a:pt x="2580" y="1997"/>
                  </a:lnTo>
                  <a:lnTo>
                    <a:pt x="2580" y="1997"/>
                  </a:lnTo>
                  <a:lnTo>
                    <a:pt x="2593" y="2011"/>
                  </a:lnTo>
                  <a:lnTo>
                    <a:pt x="2607" y="2025"/>
                  </a:lnTo>
                  <a:lnTo>
                    <a:pt x="2614" y="2038"/>
                  </a:lnTo>
                  <a:lnTo>
                    <a:pt x="2620" y="2052"/>
                  </a:lnTo>
                  <a:lnTo>
                    <a:pt x="2614" y="2072"/>
                  </a:lnTo>
                  <a:lnTo>
                    <a:pt x="2607" y="2086"/>
                  </a:lnTo>
                  <a:lnTo>
                    <a:pt x="2593" y="2100"/>
                  </a:lnTo>
                  <a:lnTo>
                    <a:pt x="2580" y="2113"/>
                  </a:lnTo>
                  <a:lnTo>
                    <a:pt x="1680" y="2635"/>
                  </a:lnTo>
                  <a:lnTo>
                    <a:pt x="1680" y="2635"/>
                  </a:lnTo>
                  <a:lnTo>
                    <a:pt x="1660" y="2648"/>
                  </a:lnTo>
                  <a:lnTo>
                    <a:pt x="1646" y="2662"/>
                  </a:lnTo>
                  <a:lnTo>
                    <a:pt x="1639" y="2676"/>
                  </a:lnTo>
                  <a:lnTo>
                    <a:pt x="1639" y="2690"/>
                  </a:lnTo>
                  <a:lnTo>
                    <a:pt x="1639" y="2711"/>
                  </a:lnTo>
                  <a:lnTo>
                    <a:pt x="1646" y="2724"/>
                  </a:lnTo>
                  <a:lnTo>
                    <a:pt x="1660" y="2738"/>
                  </a:lnTo>
                  <a:lnTo>
                    <a:pt x="1680" y="2752"/>
                  </a:lnTo>
                  <a:lnTo>
                    <a:pt x="2923" y="3465"/>
                  </a:lnTo>
                  <a:lnTo>
                    <a:pt x="2923" y="3465"/>
                  </a:lnTo>
                  <a:lnTo>
                    <a:pt x="2964" y="3486"/>
                  </a:lnTo>
                  <a:lnTo>
                    <a:pt x="3018" y="3493"/>
                  </a:lnTo>
                  <a:lnTo>
                    <a:pt x="3073" y="3486"/>
                  </a:lnTo>
                  <a:lnTo>
                    <a:pt x="3115" y="3465"/>
                  </a:lnTo>
                  <a:lnTo>
                    <a:pt x="4350" y="2752"/>
                  </a:lnTo>
                  <a:lnTo>
                    <a:pt x="4350" y="2752"/>
                  </a:lnTo>
                  <a:lnTo>
                    <a:pt x="4370" y="2738"/>
                  </a:lnTo>
                  <a:lnTo>
                    <a:pt x="4384" y="2724"/>
                  </a:lnTo>
                  <a:lnTo>
                    <a:pt x="4390" y="2711"/>
                  </a:lnTo>
                  <a:lnTo>
                    <a:pt x="4390" y="2690"/>
                  </a:lnTo>
                  <a:lnTo>
                    <a:pt x="4390" y="2676"/>
                  </a:lnTo>
                  <a:lnTo>
                    <a:pt x="4384" y="2662"/>
                  </a:lnTo>
                  <a:lnTo>
                    <a:pt x="4370" y="2648"/>
                  </a:lnTo>
                  <a:lnTo>
                    <a:pt x="4350" y="2635"/>
                  </a:lnTo>
                  <a:lnTo>
                    <a:pt x="3512" y="2148"/>
                  </a:lnTo>
                  <a:lnTo>
                    <a:pt x="3512" y="2148"/>
                  </a:lnTo>
                  <a:lnTo>
                    <a:pt x="3492" y="2141"/>
                  </a:lnTo>
                  <a:lnTo>
                    <a:pt x="3478" y="2127"/>
                  </a:lnTo>
                  <a:lnTo>
                    <a:pt x="3471" y="2106"/>
                  </a:lnTo>
                  <a:lnTo>
                    <a:pt x="3471" y="2093"/>
                  </a:lnTo>
                  <a:lnTo>
                    <a:pt x="3471" y="2079"/>
                  </a:lnTo>
                  <a:lnTo>
                    <a:pt x="3478" y="2065"/>
                  </a:lnTo>
                  <a:lnTo>
                    <a:pt x="3492" y="2052"/>
                  </a:lnTo>
                  <a:lnTo>
                    <a:pt x="3512" y="2038"/>
                  </a:lnTo>
                  <a:lnTo>
                    <a:pt x="3512" y="2038"/>
                  </a:lnTo>
                  <a:lnTo>
                    <a:pt x="3560" y="2018"/>
                  </a:lnTo>
                  <a:lnTo>
                    <a:pt x="3609" y="2011"/>
                  </a:lnTo>
                  <a:lnTo>
                    <a:pt x="3663" y="2018"/>
                  </a:lnTo>
                  <a:lnTo>
                    <a:pt x="3711" y="2038"/>
                  </a:lnTo>
                  <a:lnTo>
                    <a:pt x="4548" y="2519"/>
                  </a:lnTo>
                  <a:lnTo>
                    <a:pt x="4548" y="2519"/>
                  </a:lnTo>
                  <a:lnTo>
                    <a:pt x="4596" y="2539"/>
                  </a:lnTo>
                  <a:lnTo>
                    <a:pt x="4645" y="2546"/>
                  </a:lnTo>
                  <a:lnTo>
                    <a:pt x="4699" y="2539"/>
                  </a:lnTo>
                  <a:lnTo>
                    <a:pt x="4747" y="2519"/>
                  </a:lnTo>
                  <a:lnTo>
                    <a:pt x="5975" y="1805"/>
                  </a:lnTo>
                  <a:lnTo>
                    <a:pt x="5975" y="1805"/>
                  </a:lnTo>
                  <a:lnTo>
                    <a:pt x="5996" y="1791"/>
                  </a:lnTo>
                  <a:lnTo>
                    <a:pt x="6009" y="1777"/>
                  </a:lnTo>
                  <a:lnTo>
                    <a:pt x="6016" y="1763"/>
                  </a:lnTo>
                  <a:lnTo>
                    <a:pt x="6016" y="1750"/>
                  </a:lnTo>
                  <a:lnTo>
                    <a:pt x="6016" y="1729"/>
                  </a:lnTo>
                  <a:lnTo>
                    <a:pt x="6009" y="1715"/>
                  </a:lnTo>
                  <a:lnTo>
                    <a:pt x="5996" y="1702"/>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sp>
          <p:nvSpPr>
            <p:cNvPr id="17" name="Freeform 16">
              <a:extLst>
                <a:ext uri="{FF2B5EF4-FFF2-40B4-BE49-F238E27FC236}">
                  <a16:creationId xmlns:a16="http://schemas.microsoft.com/office/drawing/2014/main" id="{FEB5C3BE-07D0-B4C2-7FF6-0F370EE37484}"/>
                </a:ext>
              </a:extLst>
            </p:cNvPr>
            <p:cNvSpPr/>
            <p:nvPr/>
          </p:nvSpPr>
          <p:spPr>
            <a:xfrm>
              <a:off x="9410570" y="3285108"/>
              <a:ext cx="871397" cy="1474541"/>
            </a:xfrm>
            <a:custGeom>
              <a:avLst/>
              <a:gdLst/>
              <a:ahLst/>
              <a:cxnLst>
                <a:cxn ang="3cd4">
                  <a:pos x="hc" y="t"/>
                </a:cxn>
                <a:cxn ang="cd2">
                  <a:pos x="l" y="vc"/>
                </a:cxn>
                <a:cxn ang="cd4">
                  <a:pos x="hc" y="b"/>
                </a:cxn>
                <a:cxn ang="0">
                  <a:pos x="r" y="vc"/>
                </a:cxn>
              </a:cxnLst>
              <a:rect l="l" t="t" r="r" b="b"/>
              <a:pathLst>
                <a:path w="3087" h="5223">
                  <a:moveTo>
                    <a:pt x="2977" y="14"/>
                  </a:moveTo>
                  <a:lnTo>
                    <a:pt x="1736" y="728"/>
                  </a:lnTo>
                  <a:lnTo>
                    <a:pt x="1736" y="728"/>
                  </a:lnTo>
                  <a:lnTo>
                    <a:pt x="1694" y="762"/>
                  </a:lnTo>
                  <a:lnTo>
                    <a:pt x="1666" y="804"/>
                  </a:lnTo>
                  <a:lnTo>
                    <a:pt x="1646" y="851"/>
                  </a:lnTo>
                  <a:lnTo>
                    <a:pt x="1639" y="899"/>
                  </a:lnTo>
                  <a:lnTo>
                    <a:pt x="1639" y="1976"/>
                  </a:lnTo>
                  <a:lnTo>
                    <a:pt x="1639" y="1976"/>
                  </a:lnTo>
                  <a:lnTo>
                    <a:pt x="1632" y="2025"/>
                  </a:lnTo>
                  <a:lnTo>
                    <a:pt x="1612" y="2073"/>
                  </a:lnTo>
                  <a:lnTo>
                    <a:pt x="1578" y="2114"/>
                  </a:lnTo>
                  <a:lnTo>
                    <a:pt x="1544" y="2148"/>
                  </a:lnTo>
                  <a:lnTo>
                    <a:pt x="1544" y="2148"/>
                  </a:lnTo>
                  <a:lnTo>
                    <a:pt x="1523" y="2155"/>
                  </a:lnTo>
                  <a:lnTo>
                    <a:pt x="1502" y="2162"/>
                  </a:lnTo>
                  <a:lnTo>
                    <a:pt x="1488" y="2162"/>
                  </a:lnTo>
                  <a:lnTo>
                    <a:pt x="1474" y="2155"/>
                  </a:lnTo>
                  <a:lnTo>
                    <a:pt x="1461" y="2148"/>
                  </a:lnTo>
                  <a:lnTo>
                    <a:pt x="1447" y="2127"/>
                  </a:lnTo>
                  <a:lnTo>
                    <a:pt x="1447" y="2114"/>
                  </a:lnTo>
                  <a:lnTo>
                    <a:pt x="1440" y="2093"/>
                  </a:lnTo>
                  <a:lnTo>
                    <a:pt x="1440" y="1016"/>
                  </a:lnTo>
                  <a:lnTo>
                    <a:pt x="1440" y="1016"/>
                  </a:lnTo>
                  <a:lnTo>
                    <a:pt x="1440" y="996"/>
                  </a:lnTo>
                  <a:lnTo>
                    <a:pt x="1434" y="975"/>
                  </a:lnTo>
                  <a:lnTo>
                    <a:pt x="1420" y="961"/>
                  </a:lnTo>
                  <a:lnTo>
                    <a:pt x="1413" y="947"/>
                  </a:lnTo>
                  <a:lnTo>
                    <a:pt x="1393" y="947"/>
                  </a:lnTo>
                  <a:lnTo>
                    <a:pt x="1379" y="947"/>
                  </a:lnTo>
                  <a:lnTo>
                    <a:pt x="1358" y="947"/>
                  </a:lnTo>
                  <a:lnTo>
                    <a:pt x="1337" y="961"/>
                  </a:lnTo>
                  <a:lnTo>
                    <a:pt x="95" y="1675"/>
                  </a:lnTo>
                  <a:lnTo>
                    <a:pt x="95" y="1675"/>
                  </a:lnTo>
                  <a:lnTo>
                    <a:pt x="61" y="1709"/>
                  </a:lnTo>
                  <a:lnTo>
                    <a:pt x="27" y="1750"/>
                  </a:lnTo>
                  <a:lnTo>
                    <a:pt x="7" y="1798"/>
                  </a:lnTo>
                  <a:lnTo>
                    <a:pt x="0" y="1847"/>
                  </a:lnTo>
                  <a:lnTo>
                    <a:pt x="7" y="3274"/>
                  </a:lnTo>
                  <a:lnTo>
                    <a:pt x="7" y="3274"/>
                  </a:lnTo>
                  <a:lnTo>
                    <a:pt x="7" y="3294"/>
                  </a:lnTo>
                  <a:lnTo>
                    <a:pt x="13" y="3315"/>
                  </a:lnTo>
                  <a:lnTo>
                    <a:pt x="20" y="3328"/>
                  </a:lnTo>
                  <a:lnTo>
                    <a:pt x="34" y="3335"/>
                  </a:lnTo>
                  <a:lnTo>
                    <a:pt x="48" y="3342"/>
                  </a:lnTo>
                  <a:lnTo>
                    <a:pt x="61" y="3342"/>
                  </a:lnTo>
                  <a:lnTo>
                    <a:pt x="82" y="3335"/>
                  </a:lnTo>
                  <a:lnTo>
                    <a:pt x="102" y="3328"/>
                  </a:lnTo>
                  <a:lnTo>
                    <a:pt x="939" y="2848"/>
                  </a:lnTo>
                  <a:lnTo>
                    <a:pt x="939" y="2848"/>
                  </a:lnTo>
                  <a:lnTo>
                    <a:pt x="960" y="2834"/>
                  </a:lnTo>
                  <a:lnTo>
                    <a:pt x="980" y="2834"/>
                  </a:lnTo>
                  <a:lnTo>
                    <a:pt x="994" y="2834"/>
                  </a:lnTo>
                  <a:lnTo>
                    <a:pt x="1008" y="2841"/>
                  </a:lnTo>
                  <a:lnTo>
                    <a:pt x="1022" y="2848"/>
                  </a:lnTo>
                  <a:lnTo>
                    <a:pt x="1036" y="2861"/>
                  </a:lnTo>
                  <a:lnTo>
                    <a:pt x="1036" y="2882"/>
                  </a:lnTo>
                  <a:lnTo>
                    <a:pt x="1043" y="2903"/>
                  </a:lnTo>
                  <a:lnTo>
                    <a:pt x="1043" y="2903"/>
                  </a:lnTo>
                  <a:lnTo>
                    <a:pt x="1036" y="2951"/>
                  </a:lnTo>
                  <a:lnTo>
                    <a:pt x="1008" y="2999"/>
                  </a:lnTo>
                  <a:lnTo>
                    <a:pt x="980" y="3040"/>
                  </a:lnTo>
                  <a:lnTo>
                    <a:pt x="939" y="3075"/>
                  </a:lnTo>
                  <a:lnTo>
                    <a:pt x="102" y="3555"/>
                  </a:lnTo>
                  <a:lnTo>
                    <a:pt x="102" y="3555"/>
                  </a:lnTo>
                  <a:lnTo>
                    <a:pt x="68" y="3589"/>
                  </a:lnTo>
                  <a:lnTo>
                    <a:pt x="34" y="3631"/>
                  </a:lnTo>
                  <a:lnTo>
                    <a:pt x="13" y="3678"/>
                  </a:lnTo>
                  <a:lnTo>
                    <a:pt x="7" y="3726"/>
                  </a:lnTo>
                  <a:lnTo>
                    <a:pt x="7" y="5153"/>
                  </a:lnTo>
                  <a:lnTo>
                    <a:pt x="7" y="5153"/>
                  </a:lnTo>
                  <a:lnTo>
                    <a:pt x="13" y="5174"/>
                  </a:lnTo>
                  <a:lnTo>
                    <a:pt x="20" y="5195"/>
                  </a:lnTo>
                  <a:lnTo>
                    <a:pt x="27" y="5209"/>
                  </a:lnTo>
                  <a:lnTo>
                    <a:pt x="41" y="5216"/>
                  </a:lnTo>
                  <a:lnTo>
                    <a:pt x="54" y="5223"/>
                  </a:lnTo>
                  <a:lnTo>
                    <a:pt x="68" y="5223"/>
                  </a:lnTo>
                  <a:lnTo>
                    <a:pt x="88" y="5223"/>
                  </a:lnTo>
                  <a:lnTo>
                    <a:pt x="109" y="5209"/>
                  </a:lnTo>
                  <a:lnTo>
                    <a:pt x="1351" y="4495"/>
                  </a:lnTo>
                  <a:lnTo>
                    <a:pt x="1351" y="4495"/>
                  </a:lnTo>
                  <a:lnTo>
                    <a:pt x="1386" y="4460"/>
                  </a:lnTo>
                  <a:lnTo>
                    <a:pt x="1420" y="4419"/>
                  </a:lnTo>
                  <a:lnTo>
                    <a:pt x="1440" y="4371"/>
                  </a:lnTo>
                  <a:lnTo>
                    <a:pt x="1447" y="4324"/>
                  </a:lnTo>
                  <a:lnTo>
                    <a:pt x="1447" y="3281"/>
                  </a:lnTo>
                  <a:lnTo>
                    <a:pt x="1447" y="3281"/>
                  </a:lnTo>
                  <a:lnTo>
                    <a:pt x="1454" y="3232"/>
                  </a:lnTo>
                  <a:lnTo>
                    <a:pt x="1474" y="3184"/>
                  </a:lnTo>
                  <a:lnTo>
                    <a:pt x="1509" y="3143"/>
                  </a:lnTo>
                  <a:lnTo>
                    <a:pt x="1544" y="3109"/>
                  </a:lnTo>
                  <a:lnTo>
                    <a:pt x="1544" y="3109"/>
                  </a:lnTo>
                  <a:lnTo>
                    <a:pt x="1564" y="3102"/>
                  </a:lnTo>
                  <a:lnTo>
                    <a:pt x="1585" y="3095"/>
                  </a:lnTo>
                  <a:lnTo>
                    <a:pt x="1598" y="3095"/>
                  </a:lnTo>
                  <a:lnTo>
                    <a:pt x="1612" y="3102"/>
                  </a:lnTo>
                  <a:lnTo>
                    <a:pt x="1626" y="3116"/>
                  </a:lnTo>
                  <a:lnTo>
                    <a:pt x="1632" y="3130"/>
                  </a:lnTo>
                  <a:lnTo>
                    <a:pt x="1639" y="3143"/>
                  </a:lnTo>
                  <a:lnTo>
                    <a:pt x="1646" y="3170"/>
                  </a:lnTo>
                  <a:lnTo>
                    <a:pt x="1646" y="4207"/>
                  </a:lnTo>
                  <a:lnTo>
                    <a:pt x="1646" y="4207"/>
                  </a:lnTo>
                  <a:lnTo>
                    <a:pt x="1646" y="4234"/>
                  </a:lnTo>
                  <a:lnTo>
                    <a:pt x="1653" y="4248"/>
                  </a:lnTo>
                  <a:lnTo>
                    <a:pt x="1666" y="4261"/>
                  </a:lnTo>
                  <a:lnTo>
                    <a:pt x="1673" y="4275"/>
                  </a:lnTo>
                  <a:lnTo>
                    <a:pt x="1687" y="4275"/>
                  </a:lnTo>
                  <a:lnTo>
                    <a:pt x="1708" y="4282"/>
                  </a:lnTo>
                  <a:lnTo>
                    <a:pt x="1729" y="4275"/>
                  </a:lnTo>
                  <a:lnTo>
                    <a:pt x="1742" y="4268"/>
                  </a:lnTo>
                  <a:lnTo>
                    <a:pt x="2984" y="3548"/>
                  </a:lnTo>
                  <a:lnTo>
                    <a:pt x="2984" y="3548"/>
                  </a:lnTo>
                  <a:lnTo>
                    <a:pt x="3025" y="3520"/>
                  </a:lnTo>
                  <a:lnTo>
                    <a:pt x="3059" y="3473"/>
                  </a:lnTo>
                  <a:lnTo>
                    <a:pt x="3080" y="3425"/>
                  </a:lnTo>
                  <a:lnTo>
                    <a:pt x="3087" y="3376"/>
                  </a:lnTo>
                  <a:lnTo>
                    <a:pt x="3080" y="1949"/>
                  </a:lnTo>
                  <a:lnTo>
                    <a:pt x="3080" y="1949"/>
                  </a:lnTo>
                  <a:lnTo>
                    <a:pt x="3080" y="1929"/>
                  </a:lnTo>
                  <a:lnTo>
                    <a:pt x="3073" y="1908"/>
                  </a:lnTo>
                  <a:lnTo>
                    <a:pt x="3066" y="1894"/>
                  </a:lnTo>
                  <a:lnTo>
                    <a:pt x="3052" y="1888"/>
                  </a:lnTo>
                  <a:lnTo>
                    <a:pt x="3039" y="1881"/>
                  </a:lnTo>
                  <a:lnTo>
                    <a:pt x="3018" y="1881"/>
                  </a:lnTo>
                  <a:lnTo>
                    <a:pt x="3005" y="1888"/>
                  </a:lnTo>
                  <a:lnTo>
                    <a:pt x="2984" y="1894"/>
                  </a:lnTo>
                  <a:lnTo>
                    <a:pt x="2147" y="2382"/>
                  </a:lnTo>
                  <a:lnTo>
                    <a:pt x="2147" y="2382"/>
                  </a:lnTo>
                  <a:lnTo>
                    <a:pt x="2126" y="2389"/>
                  </a:lnTo>
                  <a:lnTo>
                    <a:pt x="2106" y="2389"/>
                  </a:lnTo>
                  <a:lnTo>
                    <a:pt x="2092" y="2389"/>
                  </a:lnTo>
                  <a:lnTo>
                    <a:pt x="2072" y="2389"/>
                  </a:lnTo>
                  <a:lnTo>
                    <a:pt x="2065" y="2375"/>
                  </a:lnTo>
                  <a:lnTo>
                    <a:pt x="2051" y="2361"/>
                  </a:lnTo>
                  <a:lnTo>
                    <a:pt x="2044" y="2340"/>
                  </a:lnTo>
                  <a:lnTo>
                    <a:pt x="2044" y="2319"/>
                  </a:lnTo>
                  <a:lnTo>
                    <a:pt x="2044" y="2319"/>
                  </a:lnTo>
                  <a:lnTo>
                    <a:pt x="2051" y="2272"/>
                  </a:lnTo>
                  <a:lnTo>
                    <a:pt x="2072" y="2224"/>
                  </a:lnTo>
                  <a:lnTo>
                    <a:pt x="2106" y="2182"/>
                  </a:lnTo>
                  <a:lnTo>
                    <a:pt x="2147" y="2148"/>
                  </a:lnTo>
                  <a:lnTo>
                    <a:pt x="2984" y="1668"/>
                  </a:lnTo>
                  <a:lnTo>
                    <a:pt x="2984" y="1668"/>
                  </a:lnTo>
                  <a:lnTo>
                    <a:pt x="3018" y="1633"/>
                  </a:lnTo>
                  <a:lnTo>
                    <a:pt x="3052" y="1592"/>
                  </a:lnTo>
                  <a:lnTo>
                    <a:pt x="3073" y="1544"/>
                  </a:lnTo>
                  <a:lnTo>
                    <a:pt x="3080" y="1497"/>
                  </a:lnTo>
                  <a:lnTo>
                    <a:pt x="3073" y="69"/>
                  </a:lnTo>
                  <a:lnTo>
                    <a:pt x="3073" y="69"/>
                  </a:lnTo>
                  <a:lnTo>
                    <a:pt x="3073" y="48"/>
                  </a:lnTo>
                  <a:lnTo>
                    <a:pt x="3066" y="28"/>
                  </a:lnTo>
                  <a:lnTo>
                    <a:pt x="3059" y="14"/>
                  </a:lnTo>
                  <a:lnTo>
                    <a:pt x="3046" y="7"/>
                  </a:lnTo>
                  <a:lnTo>
                    <a:pt x="3032" y="0"/>
                  </a:lnTo>
                  <a:lnTo>
                    <a:pt x="3018" y="0"/>
                  </a:lnTo>
                  <a:lnTo>
                    <a:pt x="2998" y="0"/>
                  </a:lnTo>
                  <a:close/>
                </a:path>
              </a:pathLst>
            </a:custGeom>
            <a:solidFill>
              <a:srgbClr val="43BA75"/>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GB" sz="1800" b="0" i="0" u="none" strike="noStrike" kern="1200">
                <a:ln>
                  <a:noFill/>
                </a:ln>
                <a:latin typeface="Arial" pitchFamily="18"/>
                <a:ea typeface="Arial Unicode MS" pitchFamily="2"/>
                <a:cs typeface="Arial Unicode MS" pitchFamily="2"/>
              </a:endParaRPr>
            </a:p>
          </p:txBody>
        </p:sp>
      </p:grpSp>
      <p:pic>
        <p:nvPicPr>
          <p:cNvPr id="18" name="Picture 17" descr="A picture containing text, gauge&#10;&#10;Description automatically generated">
            <a:extLst>
              <a:ext uri="{FF2B5EF4-FFF2-40B4-BE49-F238E27FC236}">
                <a16:creationId xmlns:a16="http://schemas.microsoft.com/office/drawing/2014/main" id="{5AE1D3AC-6A00-3C84-96D1-0EC07BC7F2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84957" y="3804608"/>
            <a:ext cx="2946187" cy="2859716"/>
          </a:xfrm>
          <a:prstGeom prst="rect">
            <a:avLst/>
          </a:prstGeom>
        </p:spPr>
      </p:pic>
      <p:pic>
        <p:nvPicPr>
          <p:cNvPr id="19" name="Picture 18">
            <a:extLst>
              <a:ext uri="{FF2B5EF4-FFF2-40B4-BE49-F238E27FC236}">
                <a16:creationId xmlns:a16="http://schemas.microsoft.com/office/drawing/2014/main" id="{F27CB4BF-E872-4BC7-D2F1-2B4CDBA3E26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02830" y="1680148"/>
            <a:ext cx="2946187" cy="2859716"/>
          </a:xfrm>
          <a:prstGeom prst="rect">
            <a:avLst/>
          </a:prstGeom>
        </p:spPr>
      </p:pic>
      <p:pic>
        <p:nvPicPr>
          <p:cNvPr id="20" name="Picture 19" descr="A picture containing diagram&#10;&#10;Description automatically generated">
            <a:extLst>
              <a:ext uri="{FF2B5EF4-FFF2-40B4-BE49-F238E27FC236}">
                <a16:creationId xmlns:a16="http://schemas.microsoft.com/office/drawing/2014/main" id="{42286051-A1CA-4ABF-86FD-B60AE6E7766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52520" y="694065"/>
            <a:ext cx="2952363" cy="2859716"/>
          </a:xfrm>
          <a:prstGeom prst="rect">
            <a:avLst/>
          </a:prstGeom>
        </p:spPr>
      </p:pic>
      <p:pic>
        <p:nvPicPr>
          <p:cNvPr id="21" name="Picture 20">
            <a:extLst>
              <a:ext uri="{FF2B5EF4-FFF2-40B4-BE49-F238E27FC236}">
                <a16:creationId xmlns:a16="http://schemas.microsoft.com/office/drawing/2014/main" id="{31FDAC0E-228C-3242-4478-CF0260860140}"/>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8778719" y="3034012"/>
            <a:ext cx="2023223" cy="2859716"/>
          </a:xfrm>
          <a:prstGeom prst="rect">
            <a:avLst/>
          </a:prstGeom>
        </p:spPr>
      </p:pic>
      <p:pic>
        <p:nvPicPr>
          <p:cNvPr id="24" name="Picture 23">
            <a:extLst>
              <a:ext uri="{FF2B5EF4-FFF2-40B4-BE49-F238E27FC236}">
                <a16:creationId xmlns:a16="http://schemas.microsoft.com/office/drawing/2014/main" id="{D2A0942E-C8B9-8058-0C65-440EFED2220C}"/>
              </a:ext>
            </a:extLst>
          </p:cNvPr>
          <p:cNvPicPr>
            <a:picLocks noChangeAspect="1"/>
          </p:cNvPicPr>
          <p:nvPr userDrawn="1"/>
        </p:nvPicPr>
        <p:blipFill>
          <a:blip r:embed="rId6" cstate="print">
            <a:extLst>
              <a:ext uri="{28A0092B-C50C-407E-A947-70E740481C1C}">
                <a14:useLocalDpi xmlns:a14="http://schemas.microsoft.com/office/drawing/2010/main"/>
              </a:ext>
            </a:extLst>
          </a:blip>
          <a:srcRect/>
          <a:stretch/>
        </p:blipFill>
        <p:spPr>
          <a:xfrm>
            <a:off x="186553" y="7200"/>
            <a:ext cx="3816894" cy="1592295"/>
          </a:xfrm>
          <a:prstGeom prst="rect">
            <a:avLst/>
          </a:prstGeom>
        </p:spPr>
      </p:pic>
    </p:spTree>
    <p:extLst>
      <p:ext uri="{BB962C8B-B14F-4D97-AF65-F5344CB8AC3E}">
        <p14:creationId xmlns:p14="http://schemas.microsoft.com/office/powerpoint/2010/main" val="406167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EC8A4-E593-80EF-8864-D36DABC5579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14EA3A9-0011-4FBE-A316-599C06133A3E}"/>
              </a:ext>
            </a:extLst>
          </p:cNvPr>
          <p:cNvSpPr>
            <a:spLocks noGrp="1"/>
          </p:cNvSpPr>
          <p:nvPr>
            <p:ph idx="1"/>
          </p:nvPr>
        </p:nvSpPr>
        <p:spPr>
          <a:xfrm>
            <a:off x="453600" y="1825625"/>
            <a:ext cx="11368102" cy="37687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CF1C80CD-E50C-1C8E-CAB2-DE816B487676}"/>
              </a:ext>
            </a:extLst>
          </p:cNvPr>
          <p:cNvSpPr>
            <a:spLocks noGrp="1"/>
          </p:cNvSpPr>
          <p:nvPr>
            <p:ph type="dt" sz="half" idx="10"/>
          </p:nvPr>
        </p:nvSpPr>
        <p:spPr/>
        <p:txBody>
          <a:bodyPr/>
          <a:lstStyle/>
          <a:p>
            <a:fld id="{E8FB2C52-EA41-6F47-9888-AA140085CA19}" type="datetimeFigureOut">
              <a:rPr lang="en-GB" smtClean="0"/>
              <a:t>04/10/2022</a:t>
            </a:fld>
            <a:endParaRPr lang="en-GB"/>
          </a:p>
        </p:txBody>
      </p:sp>
      <p:sp>
        <p:nvSpPr>
          <p:cNvPr id="5" name="Footer Placeholder 4">
            <a:extLst>
              <a:ext uri="{FF2B5EF4-FFF2-40B4-BE49-F238E27FC236}">
                <a16:creationId xmlns:a16="http://schemas.microsoft.com/office/drawing/2014/main" id="{4FBCB2FD-F076-F1AC-A9FF-BA38511B64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E01FB6-AFF0-ECA1-1E59-BFB0B4765E8F}"/>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7" name="Picture 6" descr="A picture containing diagram&#10;&#10;Description automatically generated">
            <a:extLst>
              <a:ext uri="{FF2B5EF4-FFF2-40B4-BE49-F238E27FC236}">
                <a16:creationId xmlns:a16="http://schemas.microsoft.com/office/drawing/2014/main" id="{54F837D3-6F8D-1DD1-92A6-AAC89F08ED8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8" name="Picture 7">
            <a:extLst>
              <a:ext uri="{FF2B5EF4-FFF2-40B4-BE49-F238E27FC236}">
                <a16:creationId xmlns:a16="http://schemas.microsoft.com/office/drawing/2014/main" id="{58253B18-0F0B-FB17-CB70-6AC84EBCFC1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391250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545E-3F9F-95A4-77D4-E0C2EF4D629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8D991B9-C2C7-B256-3BD5-A133E8D194E2}"/>
              </a:ext>
            </a:extLst>
          </p:cNvPr>
          <p:cNvSpPr>
            <a:spLocks noGrp="1"/>
          </p:cNvSpPr>
          <p:nvPr>
            <p:ph sz="half" idx="1"/>
          </p:nvPr>
        </p:nvSpPr>
        <p:spPr>
          <a:xfrm>
            <a:off x="458920" y="1825625"/>
            <a:ext cx="5560880" cy="38280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FA5DF38-81DA-66B2-017F-644E08004A9E}"/>
              </a:ext>
            </a:extLst>
          </p:cNvPr>
          <p:cNvSpPr>
            <a:spLocks noGrp="1"/>
          </p:cNvSpPr>
          <p:nvPr>
            <p:ph sz="half" idx="2"/>
          </p:nvPr>
        </p:nvSpPr>
        <p:spPr>
          <a:xfrm>
            <a:off x="6177600" y="1825625"/>
            <a:ext cx="5644102" cy="38280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C43E54D-7E8B-E0A5-E2FF-771E9D3A1BAD}"/>
              </a:ext>
            </a:extLst>
          </p:cNvPr>
          <p:cNvSpPr>
            <a:spLocks noGrp="1"/>
          </p:cNvSpPr>
          <p:nvPr>
            <p:ph type="dt" sz="half" idx="10"/>
          </p:nvPr>
        </p:nvSpPr>
        <p:spPr/>
        <p:txBody>
          <a:bodyPr/>
          <a:lstStyle/>
          <a:p>
            <a:fld id="{E8FB2C52-EA41-6F47-9888-AA140085CA19}" type="datetimeFigureOut">
              <a:rPr lang="en-GB" smtClean="0"/>
              <a:t>04/10/2022</a:t>
            </a:fld>
            <a:endParaRPr lang="en-GB"/>
          </a:p>
        </p:txBody>
      </p:sp>
      <p:sp>
        <p:nvSpPr>
          <p:cNvPr id="6" name="Footer Placeholder 5">
            <a:extLst>
              <a:ext uri="{FF2B5EF4-FFF2-40B4-BE49-F238E27FC236}">
                <a16:creationId xmlns:a16="http://schemas.microsoft.com/office/drawing/2014/main" id="{21D2E62C-AC2B-EE4C-E9C3-49AFC99B7B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7A081B-5D37-46D7-C679-550A7703039C}"/>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8" name="Picture 7" descr="A picture containing diagram&#10;&#10;Description automatically generated">
            <a:extLst>
              <a:ext uri="{FF2B5EF4-FFF2-40B4-BE49-F238E27FC236}">
                <a16:creationId xmlns:a16="http://schemas.microsoft.com/office/drawing/2014/main" id="{3A809ACB-F590-06A9-06C9-C5F9E7D65D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9" name="Picture 8">
            <a:extLst>
              <a:ext uri="{FF2B5EF4-FFF2-40B4-BE49-F238E27FC236}">
                <a16:creationId xmlns:a16="http://schemas.microsoft.com/office/drawing/2014/main" id="{9A6F96FB-03E6-4A59-4569-A7A73AE618D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2597551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21FD-95D2-3AB0-A350-BA126D5E84A2}"/>
              </a:ext>
            </a:extLst>
          </p:cNvPr>
          <p:cNvSpPr>
            <a:spLocks noGrp="1"/>
          </p:cNvSpPr>
          <p:nvPr>
            <p:ph type="title"/>
          </p:nvPr>
        </p:nvSpPr>
        <p:spPr/>
        <p:txBody>
          <a:bodyPr/>
          <a:lstStyle/>
          <a:p>
            <a:r>
              <a:rPr lang="en-GB" dirty="0"/>
              <a:t>Click to edit Master title style</a:t>
            </a:r>
          </a:p>
        </p:txBody>
      </p:sp>
      <p:sp>
        <p:nvSpPr>
          <p:cNvPr id="3" name="Date Placeholder 2">
            <a:extLst>
              <a:ext uri="{FF2B5EF4-FFF2-40B4-BE49-F238E27FC236}">
                <a16:creationId xmlns:a16="http://schemas.microsoft.com/office/drawing/2014/main" id="{A37FC4EE-DFE1-7369-5C4C-5408C1B01475}"/>
              </a:ext>
            </a:extLst>
          </p:cNvPr>
          <p:cNvSpPr>
            <a:spLocks noGrp="1"/>
          </p:cNvSpPr>
          <p:nvPr>
            <p:ph type="dt" sz="half" idx="10"/>
          </p:nvPr>
        </p:nvSpPr>
        <p:spPr/>
        <p:txBody>
          <a:bodyPr/>
          <a:lstStyle/>
          <a:p>
            <a:fld id="{E8FB2C52-EA41-6F47-9888-AA140085CA19}" type="datetimeFigureOut">
              <a:rPr lang="en-GB" smtClean="0"/>
              <a:t>04/10/2022</a:t>
            </a:fld>
            <a:endParaRPr lang="en-GB"/>
          </a:p>
        </p:txBody>
      </p:sp>
      <p:sp>
        <p:nvSpPr>
          <p:cNvPr id="4" name="Footer Placeholder 3">
            <a:extLst>
              <a:ext uri="{FF2B5EF4-FFF2-40B4-BE49-F238E27FC236}">
                <a16:creationId xmlns:a16="http://schemas.microsoft.com/office/drawing/2014/main" id="{0D2D43B7-F301-D796-8CA2-C17B4DA4D1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DA73BF-C204-A7AC-B80C-786485068658}"/>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13" name="Picture 12" descr="A picture containing diagram&#10;&#10;Description automatically generated">
            <a:extLst>
              <a:ext uri="{FF2B5EF4-FFF2-40B4-BE49-F238E27FC236}">
                <a16:creationId xmlns:a16="http://schemas.microsoft.com/office/drawing/2014/main" id="{C47D36F1-A032-519C-B7DA-981CDE40D99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14" name="Picture 13">
            <a:extLst>
              <a:ext uri="{FF2B5EF4-FFF2-40B4-BE49-F238E27FC236}">
                <a16:creationId xmlns:a16="http://schemas.microsoft.com/office/drawing/2014/main" id="{65A62A72-618D-770D-89B7-03AFD09C320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2141731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ust mosa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21FD-95D2-3AB0-A350-BA126D5E84A2}"/>
              </a:ext>
            </a:extLst>
          </p:cNvPr>
          <p:cNvSpPr>
            <a:spLocks noGrp="1"/>
          </p:cNvSpPr>
          <p:nvPr>
            <p:ph type="title"/>
          </p:nvPr>
        </p:nvSpPr>
        <p:spPr/>
        <p:txBody>
          <a:bodyPr/>
          <a:lstStyle/>
          <a:p>
            <a:r>
              <a:rPr lang="en-GB" dirty="0"/>
              <a:t>Click to edit Master title style</a:t>
            </a:r>
          </a:p>
        </p:txBody>
      </p:sp>
      <p:sp>
        <p:nvSpPr>
          <p:cNvPr id="3" name="Date Placeholder 2">
            <a:extLst>
              <a:ext uri="{FF2B5EF4-FFF2-40B4-BE49-F238E27FC236}">
                <a16:creationId xmlns:a16="http://schemas.microsoft.com/office/drawing/2014/main" id="{A37FC4EE-DFE1-7369-5C4C-5408C1B01475}"/>
              </a:ext>
            </a:extLst>
          </p:cNvPr>
          <p:cNvSpPr>
            <a:spLocks noGrp="1"/>
          </p:cNvSpPr>
          <p:nvPr>
            <p:ph type="dt" sz="half" idx="10"/>
          </p:nvPr>
        </p:nvSpPr>
        <p:spPr/>
        <p:txBody>
          <a:bodyPr/>
          <a:lstStyle/>
          <a:p>
            <a:fld id="{E8FB2C52-EA41-6F47-9888-AA140085CA19}" type="datetimeFigureOut">
              <a:rPr lang="en-GB" smtClean="0"/>
              <a:t>04/10/2022</a:t>
            </a:fld>
            <a:endParaRPr lang="en-GB"/>
          </a:p>
        </p:txBody>
      </p:sp>
      <p:sp>
        <p:nvSpPr>
          <p:cNvPr id="4" name="Footer Placeholder 3">
            <a:extLst>
              <a:ext uri="{FF2B5EF4-FFF2-40B4-BE49-F238E27FC236}">
                <a16:creationId xmlns:a16="http://schemas.microsoft.com/office/drawing/2014/main" id="{0D2D43B7-F301-D796-8CA2-C17B4DA4D10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DA73BF-C204-A7AC-B80C-786485068658}"/>
              </a:ext>
            </a:extLst>
          </p:cNvPr>
          <p:cNvSpPr>
            <a:spLocks noGrp="1"/>
          </p:cNvSpPr>
          <p:nvPr>
            <p:ph type="sldNum" sz="quarter" idx="12"/>
          </p:nvPr>
        </p:nvSpPr>
        <p:spPr/>
        <p:txBody>
          <a:bodyPr/>
          <a:lstStyle/>
          <a:p>
            <a:fld id="{2052134C-DD39-9A46-9E9D-A910E1364561}" type="slidenum">
              <a:rPr lang="en-GB" smtClean="0"/>
              <a:t>‹#›</a:t>
            </a:fld>
            <a:endParaRPr lang="en-GB"/>
          </a:p>
        </p:txBody>
      </p:sp>
      <p:grpSp>
        <p:nvGrpSpPr>
          <p:cNvPr id="10" name="Group 9">
            <a:extLst>
              <a:ext uri="{FF2B5EF4-FFF2-40B4-BE49-F238E27FC236}">
                <a16:creationId xmlns:a16="http://schemas.microsoft.com/office/drawing/2014/main" id="{77763BFF-33C1-8A55-E909-5A3CB60697D0}"/>
              </a:ext>
            </a:extLst>
          </p:cNvPr>
          <p:cNvGrpSpPr/>
          <p:nvPr userDrawn="1"/>
        </p:nvGrpSpPr>
        <p:grpSpPr>
          <a:xfrm>
            <a:off x="-551619" y="5904638"/>
            <a:ext cx="17689729" cy="591260"/>
            <a:chOff x="-236029" y="5904638"/>
            <a:chExt cx="17689729" cy="591260"/>
          </a:xfrm>
        </p:grpSpPr>
        <p:pic>
          <p:nvPicPr>
            <p:cNvPr id="11" name="Picture 10">
              <a:extLst>
                <a:ext uri="{FF2B5EF4-FFF2-40B4-BE49-F238E27FC236}">
                  <a16:creationId xmlns:a16="http://schemas.microsoft.com/office/drawing/2014/main" id="{A1D5BAC6-1A92-BCC9-E179-66255D82C8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6029" y="5904638"/>
              <a:ext cx="8837102" cy="591260"/>
            </a:xfrm>
            <a:prstGeom prst="rect">
              <a:avLst/>
            </a:prstGeom>
          </p:spPr>
        </p:pic>
        <p:pic>
          <p:nvPicPr>
            <p:cNvPr id="12" name="Picture 11">
              <a:extLst>
                <a:ext uri="{FF2B5EF4-FFF2-40B4-BE49-F238E27FC236}">
                  <a16:creationId xmlns:a16="http://schemas.microsoft.com/office/drawing/2014/main" id="{6F799EAB-D2C1-C325-15FB-1FC8C3A8D27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616598" y="5904638"/>
              <a:ext cx="8837102" cy="591260"/>
            </a:xfrm>
            <a:prstGeom prst="rect">
              <a:avLst/>
            </a:prstGeom>
          </p:spPr>
        </p:pic>
      </p:grpSp>
    </p:spTree>
    <p:extLst>
      <p:ext uri="{BB962C8B-B14F-4D97-AF65-F5344CB8AC3E}">
        <p14:creationId xmlns:p14="http://schemas.microsoft.com/office/powerpoint/2010/main" val="237885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43479B-79C0-0C48-18E9-987834875041}"/>
              </a:ext>
            </a:extLst>
          </p:cNvPr>
          <p:cNvSpPr>
            <a:spLocks noGrp="1"/>
          </p:cNvSpPr>
          <p:nvPr>
            <p:ph type="dt" sz="half" idx="10"/>
          </p:nvPr>
        </p:nvSpPr>
        <p:spPr/>
        <p:txBody>
          <a:bodyPr/>
          <a:lstStyle/>
          <a:p>
            <a:fld id="{E8FB2C52-EA41-6F47-9888-AA140085CA19}" type="datetimeFigureOut">
              <a:rPr lang="en-GB" smtClean="0"/>
              <a:t>04/10/2022</a:t>
            </a:fld>
            <a:endParaRPr lang="en-GB"/>
          </a:p>
        </p:txBody>
      </p:sp>
      <p:sp>
        <p:nvSpPr>
          <p:cNvPr id="3" name="Footer Placeholder 2">
            <a:extLst>
              <a:ext uri="{FF2B5EF4-FFF2-40B4-BE49-F238E27FC236}">
                <a16:creationId xmlns:a16="http://schemas.microsoft.com/office/drawing/2014/main" id="{42C020AB-AACD-FB05-4E8D-2EE79EAD63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BCF0AE3-AC71-EA8E-4FB1-E3218F9B91C3}"/>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20" name="Picture 19" descr="A picture containing diagram&#10;&#10;Description automatically generated">
            <a:extLst>
              <a:ext uri="{FF2B5EF4-FFF2-40B4-BE49-F238E27FC236}">
                <a16:creationId xmlns:a16="http://schemas.microsoft.com/office/drawing/2014/main" id="{3AAA1621-7E3B-71FE-8B5B-836425E9643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21" name="Picture 20">
            <a:extLst>
              <a:ext uri="{FF2B5EF4-FFF2-40B4-BE49-F238E27FC236}">
                <a16:creationId xmlns:a16="http://schemas.microsoft.com/office/drawing/2014/main" id="{96138E40-E1E6-1740-8262-BF4B87F80CF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3149246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D7B8-64B2-077E-A497-F5C5120C3A55}"/>
              </a:ext>
            </a:extLst>
          </p:cNvPr>
          <p:cNvSpPr>
            <a:spLocks noGrp="1"/>
          </p:cNvSpPr>
          <p:nvPr>
            <p:ph type="title"/>
          </p:nvPr>
        </p:nvSpPr>
        <p:spPr>
          <a:xfrm>
            <a:off x="460800" y="457200"/>
            <a:ext cx="431122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AC457F0-2811-1B90-42E2-2AFC42A45BCA}"/>
              </a:ext>
            </a:extLst>
          </p:cNvPr>
          <p:cNvSpPr>
            <a:spLocks noGrp="1"/>
          </p:cNvSpPr>
          <p:nvPr>
            <p:ph idx="1"/>
          </p:nvPr>
        </p:nvSpPr>
        <p:spPr>
          <a:xfrm>
            <a:off x="5183188" y="987425"/>
            <a:ext cx="6638514" cy="4563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3">
            <a:extLst>
              <a:ext uri="{FF2B5EF4-FFF2-40B4-BE49-F238E27FC236}">
                <a16:creationId xmlns:a16="http://schemas.microsoft.com/office/drawing/2014/main" id="{DB6FCABF-7CDF-35B2-FE0F-168EA661B373}"/>
              </a:ext>
            </a:extLst>
          </p:cNvPr>
          <p:cNvSpPr>
            <a:spLocks noGrp="1"/>
          </p:cNvSpPr>
          <p:nvPr>
            <p:ph type="body" sz="half" idx="2"/>
          </p:nvPr>
        </p:nvSpPr>
        <p:spPr>
          <a:xfrm>
            <a:off x="460800" y="2057400"/>
            <a:ext cx="4311225" cy="35692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DB95FC1-AB49-DEAA-A03A-4827F02F2D96}"/>
              </a:ext>
            </a:extLst>
          </p:cNvPr>
          <p:cNvSpPr>
            <a:spLocks noGrp="1"/>
          </p:cNvSpPr>
          <p:nvPr>
            <p:ph type="dt" sz="half" idx="10"/>
          </p:nvPr>
        </p:nvSpPr>
        <p:spPr/>
        <p:txBody>
          <a:bodyPr/>
          <a:lstStyle/>
          <a:p>
            <a:fld id="{E8FB2C52-EA41-6F47-9888-AA140085CA19}" type="datetimeFigureOut">
              <a:rPr lang="en-GB" smtClean="0"/>
              <a:t>04/10/2022</a:t>
            </a:fld>
            <a:endParaRPr lang="en-GB"/>
          </a:p>
        </p:txBody>
      </p:sp>
      <p:sp>
        <p:nvSpPr>
          <p:cNvPr id="6" name="Footer Placeholder 5">
            <a:extLst>
              <a:ext uri="{FF2B5EF4-FFF2-40B4-BE49-F238E27FC236}">
                <a16:creationId xmlns:a16="http://schemas.microsoft.com/office/drawing/2014/main" id="{6254A998-6928-50DE-BD70-165B0E03D9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3B6AD8-D852-AD08-8095-3AC3ED987128}"/>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10" name="Picture 9" descr="A picture containing diagram&#10;&#10;Description automatically generated">
            <a:extLst>
              <a:ext uri="{FF2B5EF4-FFF2-40B4-BE49-F238E27FC236}">
                <a16:creationId xmlns:a16="http://schemas.microsoft.com/office/drawing/2014/main" id="{CBEBE530-54E4-A2F7-4B1D-4917FB6DBAA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11" name="Picture 10">
            <a:extLst>
              <a:ext uri="{FF2B5EF4-FFF2-40B4-BE49-F238E27FC236}">
                <a16:creationId xmlns:a16="http://schemas.microsoft.com/office/drawing/2014/main" id="{18B2D7B5-592B-1F99-9BD4-098DB196E95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372811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1CF98-1BCC-DF9F-C273-95DABBD1825E}"/>
              </a:ext>
            </a:extLst>
          </p:cNvPr>
          <p:cNvSpPr>
            <a:spLocks noGrp="1"/>
          </p:cNvSpPr>
          <p:nvPr>
            <p:ph type="title"/>
          </p:nvPr>
        </p:nvSpPr>
        <p:spPr>
          <a:xfrm>
            <a:off x="460800" y="457200"/>
            <a:ext cx="4311225" cy="1600200"/>
          </a:xfrm>
        </p:spPr>
        <p:txBody>
          <a:bodyPr anchor="b"/>
          <a:lstStyle>
            <a:lvl1pPr>
              <a:defRPr sz="3200"/>
            </a:lvl1pPr>
          </a:lstStyle>
          <a:p>
            <a:r>
              <a:rPr lang="en-GB" dirty="0"/>
              <a:t>Click to edit Master title style</a:t>
            </a:r>
          </a:p>
        </p:txBody>
      </p:sp>
      <p:sp>
        <p:nvSpPr>
          <p:cNvPr id="3" name="Picture Placeholder 2">
            <a:extLst>
              <a:ext uri="{FF2B5EF4-FFF2-40B4-BE49-F238E27FC236}">
                <a16:creationId xmlns:a16="http://schemas.microsoft.com/office/drawing/2014/main" id="{E9C5A5CE-70CC-D8D7-C552-5B24898BD824}"/>
              </a:ext>
            </a:extLst>
          </p:cNvPr>
          <p:cNvSpPr>
            <a:spLocks noGrp="1"/>
          </p:cNvSpPr>
          <p:nvPr>
            <p:ph type="pic" idx="1"/>
          </p:nvPr>
        </p:nvSpPr>
        <p:spPr>
          <a:xfrm>
            <a:off x="5183188" y="457201"/>
            <a:ext cx="6638514" cy="517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25B3AA-7E32-A72D-CEF2-1FB8B30B156B}"/>
              </a:ext>
            </a:extLst>
          </p:cNvPr>
          <p:cNvSpPr>
            <a:spLocks noGrp="1"/>
          </p:cNvSpPr>
          <p:nvPr>
            <p:ph type="body" sz="half" idx="2"/>
          </p:nvPr>
        </p:nvSpPr>
        <p:spPr>
          <a:xfrm>
            <a:off x="460800" y="2057400"/>
            <a:ext cx="4311225" cy="3577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56E2D1-753A-CB6C-E42C-47CE5F799173}"/>
              </a:ext>
            </a:extLst>
          </p:cNvPr>
          <p:cNvSpPr>
            <a:spLocks noGrp="1"/>
          </p:cNvSpPr>
          <p:nvPr>
            <p:ph type="dt" sz="half" idx="10"/>
          </p:nvPr>
        </p:nvSpPr>
        <p:spPr/>
        <p:txBody>
          <a:bodyPr/>
          <a:lstStyle/>
          <a:p>
            <a:fld id="{E8FB2C52-EA41-6F47-9888-AA140085CA19}" type="datetimeFigureOut">
              <a:rPr lang="en-GB" smtClean="0"/>
              <a:t>04/10/2022</a:t>
            </a:fld>
            <a:endParaRPr lang="en-GB"/>
          </a:p>
        </p:txBody>
      </p:sp>
      <p:sp>
        <p:nvSpPr>
          <p:cNvPr id="6" name="Footer Placeholder 5">
            <a:extLst>
              <a:ext uri="{FF2B5EF4-FFF2-40B4-BE49-F238E27FC236}">
                <a16:creationId xmlns:a16="http://schemas.microsoft.com/office/drawing/2014/main" id="{34F3A70F-47A7-6E0E-95C1-BDCA23EAB1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681E75-192F-309D-818D-8D807DCA54F5}"/>
              </a:ext>
            </a:extLst>
          </p:cNvPr>
          <p:cNvSpPr>
            <a:spLocks noGrp="1"/>
          </p:cNvSpPr>
          <p:nvPr>
            <p:ph type="sldNum" sz="quarter" idx="12"/>
          </p:nvPr>
        </p:nvSpPr>
        <p:spPr/>
        <p:txBody>
          <a:bodyPr/>
          <a:lstStyle/>
          <a:p>
            <a:fld id="{2052134C-DD39-9A46-9E9D-A910E1364561}" type="slidenum">
              <a:rPr lang="en-GB" smtClean="0"/>
              <a:t>‹#›</a:t>
            </a:fld>
            <a:endParaRPr lang="en-GB"/>
          </a:p>
        </p:txBody>
      </p:sp>
      <p:pic>
        <p:nvPicPr>
          <p:cNvPr id="10" name="Picture 9" descr="A picture containing diagram&#10;&#10;Description automatically generated">
            <a:extLst>
              <a:ext uri="{FF2B5EF4-FFF2-40B4-BE49-F238E27FC236}">
                <a16:creationId xmlns:a16="http://schemas.microsoft.com/office/drawing/2014/main" id="{5E145656-EC62-D82E-D929-944901072E6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3600" y="5653719"/>
            <a:ext cx="2671200" cy="1114346"/>
          </a:xfrm>
          <a:prstGeom prst="rect">
            <a:avLst/>
          </a:prstGeom>
        </p:spPr>
      </p:pic>
      <p:pic>
        <p:nvPicPr>
          <p:cNvPr id="11" name="Picture 10">
            <a:extLst>
              <a:ext uri="{FF2B5EF4-FFF2-40B4-BE49-F238E27FC236}">
                <a16:creationId xmlns:a16="http://schemas.microsoft.com/office/drawing/2014/main" id="{9DB04F9E-AD6B-A10D-F730-7A9DD53A199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84601" y="5904638"/>
            <a:ext cx="8837102" cy="591260"/>
          </a:xfrm>
          <a:prstGeom prst="rect">
            <a:avLst/>
          </a:prstGeom>
        </p:spPr>
      </p:pic>
    </p:spTree>
    <p:extLst>
      <p:ext uri="{BB962C8B-B14F-4D97-AF65-F5344CB8AC3E}">
        <p14:creationId xmlns:p14="http://schemas.microsoft.com/office/powerpoint/2010/main" val="1589422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F20A4B-E24B-B929-F3B7-6F010CBEFD1D}"/>
              </a:ext>
            </a:extLst>
          </p:cNvPr>
          <p:cNvSpPr>
            <a:spLocks noGrp="1"/>
          </p:cNvSpPr>
          <p:nvPr>
            <p:ph type="title"/>
          </p:nvPr>
        </p:nvSpPr>
        <p:spPr>
          <a:xfrm>
            <a:off x="453600" y="365125"/>
            <a:ext cx="11368102" cy="1325563"/>
          </a:xfrm>
          <a:prstGeom prst="rect">
            <a:avLst/>
          </a:prstGeom>
        </p:spPr>
        <p:txBody>
          <a:bodyPr vert="horz" lIns="91440" tIns="45720" rIns="91440" bIns="45720" rtlCol="0" anchor="t">
            <a:normAutofit/>
          </a:bodyPr>
          <a:lstStyle/>
          <a:p>
            <a:r>
              <a:rPr lang="en-GB" dirty="0"/>
              <a:t>Click to edit Master title style</a:t>
            </a:r>
          </a:p>
        </p:txBody>
      </p:sp>
      <p:sp>
        <p:nvSpPr>
          <p:cNvPr id="3" name="Text Placeholder 2">
            <a:extLst>
              <a:ext uri="{FF2B5EF4-FFF2-40B4-BE49-F238E27FC236}">
                <a16:creationId xmlns:a16="http://schemas.microsoft.com/office/drawing/2014/main" id="{0865D54C-334A-4CAB-3906-A5AD3F98A2E9}"/>
              </a:ext>
            </a:extLst>
          </p:cNvPr>
          <p:cNvSpPr>
            <a:spLocks noGrp="1"/>
          </p:cNvSpPr>
          <p:nvPr>
            <p:ph type="body" idx="1"/>
          </p:nvPr>
        </p:nvSpPr>
        <p:spPr>
          <a:xfrm>
            <a:off x="453600" y="1825625"/>
            <a:ext cx="11368102"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5579C2A1-FC46-E6FC-F098-E930DF2C82DE}"/>
              </a:ext>
            </a:extLst>
          </p:cNvPr>
          <p:cNvSpPr>
            <a:spLocks noGrp="1"/>
          </p:cNvSpPr>
          <p:nvPr>
            <p:ph type="dt" sz="half" idx="2"/>
          </p:nvPr>
        </p:nvSpPr>
        <p:spPr>
          <a:xfrm>
            <a:off x="2984600" y="6356350"/>
            <a:ext cx="24760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E8FB2C52-EA41-6F47-9888-AA140085CA19}" type="datetimeFigureOut">
              <a:rPr lang="en-GB" smtClean="0"/>
              <a:pPr/>
              <a:t>04/10/2022</a:t>
            </a:fld>
            <a:endParaRPr lang="en-GB"/>
          </a:p>
        </p:txBody>
      </p:sp>
      <p:sp>
        <p:nvSpPr>
          <p:cNvPr id="5" name="Footer Placeholder 4">
            <a:extLst>
              <a:ext uri="{FF2B5EF4-FFF2-40B4-BE49-F238E27FC236}">
                <a16:creationId xmlns:a16="http://schemas.microsoft.com/office/drawing/2014/main" id="{375C6CBB-15F2-BB90-32A6-B5F2FD7643AE}"/>
              </a:ext>
            </a:extLst>
          </p:cNvPr>
          <p:cNvSpPr>
            <a:spLocks noGrp="1"/>
          </p:cNvSpPr>
          <p:nvPr>
            <p:ph type="ftr" sz="quarter" idx="3"/>
          </p:nvPr>
        </p:nvSpPr>
        <p:spPr>
          <a:xfrm>
            <a:off x="5824800" y="6356350"/>
            <a:ext cx="42264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B7C8291D-F1AF-809E-39B4-53F2B11FE038}"/>
              </a:ext>
            </a:extLst>
          </p:cNvPr>
          <p:cNvSpPr>
            <a:spLocks noGrp="1"/>
          </p:cNvSpPr>
          <p:nvPr>
            <p:ph type="sldNum" sz="quarter" idx="4"/>
          </p:nvPr>
        </p:nvSpPr>
        <p:spPr>
          <a:xfrm>
            <a:off x="10396799" y="6356350"/>
            <a:ext cx="1424903"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052134C-DD39-9A46-9E9D-A910E1364561}" type="slidenum">
              <a:rPr lang="en-GB" smtClean="0"/>
              <a:pPr/>
              <a:t>‹#›</a:t>
            </a:fld>
            <a:endParaRPr lang="en-GB"/>
          </a:p>
        </p:txBody>
      </p:sp>
    </p:spTree>
    <p:extLst>
      <p:ext uri="{BB962C8B-B14F-4D97-AF65-F5344CB8AC3E}">
        <p14:creationId xmlns:p14="http://schemas.microsoft.com/office/powerpoint/2010/main" val="3436659078"/>
      </p:ext>
    </p:extLst>
  </p:cSld>
  <p:clrMap bg1="lt1" tx1="dk1" bg2="lt2" tx2="dk2" accent1="accent1" accent2="accent2" accent3="accent3" accent4="accent4" accent5="accent5" accent6="accent6" hlink="hlink" folHlink="folHlink"/>
  <p:sldLayoutIdLst>
    <p:sldLayoutId id="2147483663" r:id="rId1"/>
    <p:sldLayoutId id="2147483670" r:id="rId2"/>
    <p:sldLayoutId id="2147483664" r:id="rId3"/>
    <p:sldLayoutId id="2147483665" r:id="rId4"/>
    <p:sldLayoutId id="2147483666" r:id="rId5"/>
    <p:sldLayoutId id="2147483660" r:id="rId6"/>
    <p:sldLayoutId id="2147483667" r:id="rId7"/>
    <p:sldLayoutId id="2147483668" r:id="rId8"/>
    <p:sldLayoutId id="2147483669" r:id="rId9"/>
    <p:sldLayoutId id="2147483671" r:id="rId10"/>
    <p:sldLayoutId id="2147483661" r:id="rId11"/>
  </p:sldLayoutIdLst>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mailto:rosie.connolly@nhs.net"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package" Target="../embeddings/Microsoft_Word_Document1.docx"/><Relationship Id="rId3" Type="http://schemas.openxmlformats.org/officeDocument/2006/relationships/hyperlink" Target="https://hertsandwestessex.icb.nhs.uk/" TargetMode="External"/><Relationship Id="rId7" Type="http://schemas.openxmlformats.org/officeDocument/2006/relationships/image" Target="../media/image14.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package" Target="../embeddings/Microsoft_Word_Document.docx"/><Relationship Id="rId11" Type="http://schemas.openxmlformats.org/officeDocument/2006/relationships/image" Target="../media/image16.emf"/><Relationship Id="rId5" Type="http://schemas.openxmlformats.org/officeDocument/2006/relationships/image" Target="../media/image13.emf"/><Relationship Id="rId10" Type="http://schemas.openxmlformats.org/officeDocument/2006/relationships/package" Target="../embeddings/Microsoft_Word_Document2.docx"/><Relationship Id="rId4" Type="http://schemas.openxmlformats.org/officeDocument/2006/relationships/oleObject" Target="../embeddings/oleObject1.bin"/><Relationship Id="rId9"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BC294FA-6E92-D191-32B6-A5EE161E17EB}"/>
              </a:ext>
            </a:extLst>
          </p:cNvPr>
          <p:cNvSpPr>
            <a:spLocks noGrp="1"/>
          </p:cNvSpPr>
          <p:nvPr>
            <p:ph type="ctrTitle"/>
          </p:nvPr>
        </p:nvSpPr>
        <p:spPr>
          <a:xfrm>
            <a:off x="453600" y="1599495"/>
            <a:ext cx="5371200" cy="1747712"/>
          </a:xfrm>
        </p:spPr>
        <p:txBody>
          <a:bodyPr/>
          <a:lstStyle/>
          <a:p>
            <a:r>
              <a:rPr lang="en-GB" b="0" dirty="0"/>
              <a:t>Patient Safety Partners Recruitment Pack</a:t>
            </a:r>
            <a:endParaRPr lang="en-GB" dirty="0"/>
          </a:p>
        </p:txBody>
      </p:sp>
      <p:sp>
        <p:nvSpPr>
          <p:cNvPr id="9" name="Subtitle 8">
            <a:extLst>
              <a:ext uri="{FF2B5EF4-FFF2-40B4-BE49-F238E27FC236}">
                <a16:creationId xmlns:a16="http://schemas.microsoft.com/office/drawing/2014/main" id="{AC150E61-444D-F9AB-6D08-AB4795BD6A37}"/>
              </a:ext>
            </a:extLst>
          </p:cNvPr>
          <p:cNvSpPr>
            <a:spLocks noGrp="1"/>
          </p:cNvSpPr>
          <p:nvPr>
            <p:ph type="subTitle" idx="1"/>
          </p:nvPr>
        </p:nvSpPr>
        <p:spPr/>
        <p:txBody>
          <a:bodyPr/>
          <a:lstStyle/>
          <a:p>
            <a:r>
              <a:rPr lang="en-GB" dirty="0"/>
              <a:t>September 2022</a:t>
            </a:r>
          </a:p>
          <a:p>
            <a:endParaRPr lang="en-GB" dirty="0"/>
          </a:p>
        </p:txBody>
      </p:sp>
    </p:spTree>
    <p:extLst>
      <p:ext uri="{BB962C8B-B14F-4D97-AF65-F5344CB8AC3E}">
        <p14:creationId xmlns:p14="http://schemas.microsoft.com/office/powerpoint/2010/main" val="2383289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6D29D-867D-4FFB-958D-C4238BF47AFB}"/>
              </a:ext>
            </a:extLst>
          </p:cNvPr>
          <p:cNvSpPr>
            <a:spLocks noGrp="1"/>
          </p:cNvSpPr>
          <p:nvPr>
            <p:ph type="title"/>
          </p:nvPr>
        </p:nvSpPr>
        <p:spPr>
          <a:xfrm>
            <a:off x="453600" y="365125"/>
            <a:ext cx="11368102" cy="549275"/>
          </a:xfrm>
        </p:spPr>
        <p:txBody>
          <a:bodyPr/>
          <a:lstStyle/>
          <a:p>
            <a:pPr algn="ctr"/>
            <a:r>
              <a:rPr lang="en-GB" dirty="0"/>
              <a:t>Introduction to the Patient Safety Partner role</a:t>
            </a:r>
          </a:p>
        </p:txBody>
      </p:sp>
      <p:sp>
        <p:nvSpPr>
          <p:cNvPr id="3" name="Content Placeholder 2">
            <a:extLst>
              <a:ext uri="{FF2B5EF4-FFF2-40B4-BE49-F238E27FC236}">
                <a16:creationId xmlns:a16="http://schemas.microsoft.com/office/drawing/2014/main" id="{5ACCEE6F-5CD1-4597-9870-8C4FD20295A5}"/>
              </a:ext>
            </a:extLst>
          </p:cNvPr>
          <p:cNvSpPr>
            <a:spLocks noGrp="1"/>
          </p:cNvSpPr>
          <p:nvPr>
            <p:ph idx="1"/>
          </p:nvPr>
        </p:nvSpPr>
        <p:spPr>
          <a:xfrm>
            <a:off x="453600" y="914401"/>
            <a:ext cx="11368102" cy="4680000"/>
          </a:xfrm>
        </p:spPr>
        <p:txBody>
          <a:bodyPr>
            <a:noAutofit/>
          </a:bodyPr>
          <a:lstStyle/>
          <a:p>
            <a:pPr marL="0" indent="0">
              <a:buNone/>
            </a:pPr>
            <a:r>
              <a:rPr lang="en-GB" b="0" i="0" u="none" strike="noStrike" baseline="0" dirty="0">
                <a:solidFill>
                  <a:srgbClr val="000000"/>
                </a:solidFill>
                <a:latin typeface="Arial" panose="020B0604020202020204" pitchFamily="34" charset="0"/>
              </a:rPr>
              <a:t>Thank you for your interest in becoming a Patient Safety Partner </a:t>
            </a:r>
            <a:r>
              <a:rPr lang="en-GB" dirty="0">
                <a:solidFill>
                  <a:srgbClr val="000000"/>
                </a:solidFill>
              </a:rPr>
              <a:t>within Hertfordshire and West Essex Integrated Care Board</a:t>
            </a:r>
            <a:r>
              <a:rPr lang="en-GB" b="0" i="0" u="none" strike="noStrike" baseline="0" dirty="0">
                <a:solidFill>
                  <a:srgbClr val="000000"/>
                </a:solidFill>
                <a:latin typeface="Arial" panose="020B0604020202020204" pitchFamily="34" charset="0"/>
              </a:rPr>
              <a:t>. </a:t>
            </a:r>
          </a:p>
          <a:p>
            <a:pPr marL="0" indent="0">
              <a:buNone/>
            </a:pPr>
            <a:r>
              <a:rPr lang="en-GB" b="0" i="0" u="none" strike="noStrike" baseline="0" dirty="0">
                <a:solidFill>
                  <a:srgbClr val="000000"/>
                </a:solidFill>
                <a:latin typeface="Arial" panose="020B0604020202020204" pitchFamily="34" charset="0"/>
              </a:rPr>
              <a:t>In June 2021, the new ‘Framework for Involving Patients in Patient Safety’ was published by NHS England. This framework sets out approaches and standards that help to make a positive difference to how patient safety is viewed and managed in the NHS. </a:t>
            </a:r>
          </a:p>
          <a:p>
            <a:pPr marL="0" indent="0">
              <a:buNone/>
            </a:pPr>
            <a:r>
              <a:rPr lang="en-GB" b="0" i="0" u="none" strike="noStrike" baseline="0" dirty="0">
                <a:solidFill>
                  <a:srgbClr val="202429"/>
                </a:solidFill>
                <a:latin typeface="Arial" panose="020B0604020202020204" pitchFamily="34" charset="0"/>
              </a:rPr>
              <a:t>A key part of the framework introduces Patient Safety Partners; empowering patients and their carers to be involved in their own safety, as well as being partners alongside staff in improving patient safety in NHS organisations.</a:t>
            </a:r>
            <a:endParaRPr lang="en-GB" b="0" i="0" u="none" strike="noStrike" baseline="0" dirty="0">
              <a:solidFill>
                <a:srgbClr val="000000"/>
              </a:solidFill>
              <a:latin typeface="Arial" panose="020B0604020202020204" pitchFamily="34" charset="0"/>
            </a:endParaRPr>
          </a:p>
          <a:p>
            <a:pPr marL="0" indent="0">
              <a:buNone/>
            </a:pPr>
            <a:r>
              <a:rPr lang="en-GB" b="0" i="0" u="none" strike="noStrike" baseline="0" dirty="0">
                <a:solidFill>
                  <a:srgbClr val="000000"/>
                </a:solidFill>
                <a:latin typeface="Arial" panose="020B0604020202020204" pitchFamily="34" charset="0"/>
              </a:rPr>
              <a:t>The following are examples of work you would be involved with;</a:t>
            </a:r>
          </a:p>
          <a:p>
            <a:pPr lvl="1">
              <a:lnSpc>
                <a:spcPct val="110000"/>
              </a:lnSpc>
            </a:pPr>
            <a:r>
              <a:rPr lang="en-GB" b="0" i="0" u="none" strike="noStrike" baseline="0" dirty="0">
                <a:solidFill>
                  <a:srgbClr val="000000"/>
                </a:solidFill>
                <a:latin typeface="Arial" panose="020B0604020202020204" pitchFamily="34" charset="0"/>
              </a:rPr>
              <a:t>Membership of Quality and Safety Committees</a:t>
            </a:r>
          </a:p>
          <a:p>
            <a:pPr lvl="1">
              <a:lnSpc>
                <a:spcPct val="110000"/>
              </a:lnSpc>
            </a:pPr>
            <a:r>
              <a:rPr lang="en-GB" b="0" i="0" u="none" strike="noStrike" baseline="0" dirty="0">
                <a:solidFill>
                  <a:srgbClr val="000000"/>
                </a:solidFill>
                <a:latin typeface="Arial" panose="020B0604020202020204" pitchFamily="34" charset="0"/>
              </a:rPr>
              <a:t>Review and analysis of safety related information</a:t>
            </a:r>
          </a:p>
          <a:p>
            <a:pPr lvl="1">
              <a:lnSpc>
                <a:spcPct val="110000"/>
              </a:lnSpc>
            </a:pPr>
            <a:r>
              <a:rPr lang="en-GB" b="0" i="0" u="none" strike="noStrike" baseline="0" dirty="0">
                <a:solidFill>
                  <a:srgbClr val="000000"/>
                </a:solidFill>
                <a:latin typeface="Arial" panose="020B0604020202020204" pitchFamily="34" charset="0"/>
              </a:rPr>
              <a:t>Involvement in patient safety-related projects</a:t>
            </a:r>
          </a:p>
          <a:p>
            <a:pPr lvl="1">
              <a:lnSpc>
                <a:spcPct val="110000"/>
              </a:lnSpc>
            </a:pPr>
            <a:r>
              <a:rPr lang="en-GB" b="0" i="0" u="none" strike="noStrike" baseline="0" dirty="0">
                <a:solidFill>
                  <a:srgbClr val="000000"/>
                </a:solidFill>
                <a:latin typeface="Arial" panose="020B0604020202020204" pitchFamily="34" charset="0"/>
              </a:rPr>
              <a:t>Participation in investigation oversight groups</a:t>
            </a:r>
          </a:p>
          <a:p>
            <a:pPr marL="0" indent="0">
              <a:buNone/>
            </a:pPr>
            <a:r>
              <a:rPr lang="en-GB" b="0" i="0" u="none" strike="noStrike" baseline="0" dirty="0">
                <a:solidFill>
                  <a:srgbClr val="000000"/>
                </a:solidFill>
                <a:latin typeface="Arial" panose="020B0604020202020204" pitchFamily="34" charset="0"/>
              </a:rPr>
              <a:t>The roles attract an involvement payment at certain meetings and reimbursement for reasonable expenses. </a:t>
            </a:r>
          </a:p>
          <a:p>
            <a:pPr marL="0" indent="0">
              <a:buNone/>
            </a:pPr>
            <a:r>
              <a:rPr lang="en-GB" b="0" i="0" u="none" strike="noStrike" baseline="0" dirty="0">
                <a:solidFill>
                  <a:srgbClr val="000000"/>
                </a:solidFill>
                <a:latin typeface="Arial" panose="020B0604020202020204" pitchFamily="34" charset="0"/>
              </a:rPr>
              <a:t>The main role of the patient safety partner is to ensure that the patient voice is heard within our organisation, with the core purpose of improving safety and quality. </a:t>
            </a:r>
          </a:p>
          <a:p>
            <a:pPr marL="0" indent="0">
              <a:buNone/>
            </a:pPr>
            <a:r>
              <a:rPr lang="en-GB" b="0" i="0" u="none" strike="noStrike" baseline="0" dirty="0">
                <a:solidFill>
                  <a:srgbClr val="000000"/>
                </a:solidFill>
                <a:latin typeface="Arial" panose="020B0604020202020204" pitchFamily="34" charset="0"/>
              </a:rPr>
              <a:t>The role is for an 18-month fixed period. </a:t>
            </a:r>
            <a:endParaRPr lang="en-GB" dirty="0"/>
          </a:p>
        </p:txBody>
      </p:sp>
    </p:spTree>
    <p:extLst>
      <p:ext uri="{BB962C8B-B14F-4D97-AF65-F5344CB8AC3E}">
        <p14:creationId xmlns:p14="http://schemas.microsoft.com/office/powerpoint/2010/main" val="4052558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6D29D-867D-4FFB-958D-C4238BF47AFB}"/>
              </a:ext>
            </a:extLst>
          </p:cNvPr>
          <p:cNvSpPr>
            <a:spLocks noGrp="1"/>
          </p:cNvSpPr>
          <p:nvPr>
            <p:ph type="title"/>
          </p:nvPr>
        </p:nvSpPr>
        <p:spPr>
          <a:xfrm>
            <a:off x="453600" y="365125"/>
            <a:ext cx="11368102" cy="649943"/>
          </a:xfrm>
        </p:spPr>
        <p:txBody>
          <a:bodyPr/>
          <a:lstStyle/>
          <a:p>
            <a:pPr algn="ctr"/>
            <a:r>
              <a:rPr lang="en-GB" dirty="0"/>
              <a:t>Hertfordshire and West Essex ICB</a:t>
            </a:r>
          </a:p>
        </p:txBody>
      </p:sp>
      <p:sp>
        <p:nvSpPr>
          <p:cNvPr id="3" name="Content Placeholder 2">
            <a:extLst>
              <a:ext uri="{FF2B5EF4-FFF2-40B4-BE49-F238E27FC236}">
                <a16:creationId xmlns:a16="http://schemas.microsoft.com/office/drawing/2014/main" id="{5ACCEE6F-5CD1-4597-9870-8C4FD20295A5}"/>
              </a:ext>
            </a:extLst>
          </p:cNvPr>
          <p:cNvSpPr>
            <a:spLocks noGrp="1"/>
          </p:cNvSpPr>
          <p:nvPr>
            <p:ph idx="1"/>
          </p:nvPr>
        </p:nvSpPr>
        <p:spPr>
          <a:xfrm>
            <a:off x="453600" y="1191238"/>
            <a:ext cx="11368102" cy="2432806"/>
          </a:xfrm>
        </p:spPr>
        <p:txBody>
          <a:bodyPr>
            <a:normAutofit/>
          </a:bodyPr>
          <a:lstStyle/>
          <a:p>
            <a:r>
              <a:rPr lang="en-GB" dirty="0">
                <a:effectLst/>
                <a:ea typeface="Calibri" panose="020F0502020204030204" pitchFamily="34" charset="0"/>
              </a:rPr>
              <a:t>NHS Hertfordshire and West Essex Integrated Care Board (ICB) is the local NHS organisation that plans and oversees how NHS money is spent and makes sure health services work well and are of high quality.  </a:t>
            </a:r>
          </a:p>
          <a:p>
            <a:pPr algn="l"/>
            <a:r>
              <a:rPr lang="en-GB" dirty="0">
                <a:effectLst/>
                <a:ea typeface="Calibri" panose="020F0502020204030204" pitchFamily="34" charset="0"/>
              </a:rPr>
              <a:t>The ICB’s role is to join up health and care services, improve health and wellbeing and reduce health inequalities. </a:t>
            </a:r>
          </a:p>
          <a:p>
            <a:r>
              <a:rPr lang="en-GB" dirty="0">
                <a:solidFill>
                  <a:srgbClr val="242424"/>
                </a:solidFill>
                <a:effectLst/>
                <a:ea typeface="Times New Roman" panose="02020603050405020304" pitchFamily="18" charset="0"/>
              </a:rPr>
              <a:t>We support a population of around 1.5 million people across Hertfordshire and west Essex, with a growing and increasingly diverse population.   Our area is home to some of the healthiest people in the country, but there are communities with high levels of deprivation and much lower levels of life expectancy. </a:t>
            </a:r>
            <a:endParaRPr lang="en-GB" dirty="0">
              <a:effectLst/>
              <a:ea typeface="Times New Roman" panose="02020603050405020304" pitchFamily="18" charset="0"/>
            </a:endParaRPr>
          </a:p>
          <a:p>
            <a:pPr algn="l"/>
            <a:r>
              <a:rPr lang="en-GB" dirty="0">
                <a:solidFill>
                  <a:srgbClr val="242424"/>
                </a:solidFill>
                <a:effectLst/>
                <a:ea typeface="Times New Roman" panose="02020603050405020304" pitchFamily="18" charset="0"/>
              </a:rPr>
              <a:t>We want to make sure that people living here have the best opportunities to live happy and healthy lives, and get the support they need, when they need it. And we want to reduce the inequalities in health between different communities.</a:t>
            </a:r>
            <a:endParaRPr lang="en-GB" dirty="0">
              <a:effectLst/>
              <a:ea typeface="Times New Roman" panose="02020603050405020304" pitchFamily="18" charset="0"/>
            </a:endParaRPr>
          </a:p>
          <a:p>
            <a:pPr marL="0" indent="0">
              <a:buNone/>
            </a:pPr>
            <a:endParaRPr lang="en-GB" dirty="0"/>
          </a:p>
        </p:txBody>
      </p:sp>
      <p:pic>
        <p:nvPicPr>
          <p:cNvPr id="4" name="Picture 3">
            <a:extLst>
              <a:ext uri="{FF2B5EF4-FFF2-40B4-BE49-F238E27FC236}">
                <a16:creationId xmlns:a16="http://schemas.microsoft.com/office/drawing/2014/main" id="{60C1FBF0-ED2D-4EC2-BB62-E7E96BA1E6A3}"/>
              </a:ext>
            </a:extLst>
          </p:cNvPr>
          <p:cNvPicPr/>
          <p:nvPr/>
        </p:nvPicPr>
        <p:blipFill>
          <a:blip r:embed="rId2"/>
          <a:stretch>
            <a:fillRect/>
          </a:stretch>
        </p:blipFill>
        <p:spPr>
          <a:xfrm>
            <a:off x="7323589" y="3429000"/>
            <a:ext cx="4758290" cy="2536641"/>
          </a:xfrm>
          <a:prstGeom prst="rect">
            <a:avLst/>
          </a:prstGeom>
        </p:spPr>
      </p:pic>
      <p:sp>
        <p:nvSpPr>
          <p:cNvPr id="7" name="Content Placeholder 2">
            <a:extLst>
              <a:ext uri="{FF2B5EF4-FFF2-40B4-BE49-F238E27FC236}">
                <a16:creationId xmlns:a16="http://schemas.microsoft.com/office/drawing/2014/main" id="{ACC5ED0B-6BA2-4C50-9919-419F20A229BB}"/>
              </a:ext>
            </a:extLst>
          </p:cNvPr>
          <p:cNvSpPr txBox="1">
            <a:spLocks/>
          </p:cNvSpPr>
          <p:nvPr/>
        </p:nvSpPr>
        <p:spPr>
          <a:xfrm>
            <a:off x="453600" y="3624044"/>
            <a:ext cx="6609930" cy="2432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hold the budgets for NHS services and we make sure that care is high quality and that people get access to the services they need.  This includes essential services such as emergency and urgent care, GP services, community nursing, mental health support, rehabilitative care, most planned hospital care and continuing healthcare for adults and children with long-term complex physical or mental health needs.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475330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6D29D-867D-4FFB-958D-C4238BF47AFB}"/>
              </a:ext>
            </a:extLst>
          </p:cNvPr>
          <p:cNvSpPr>
            <a:spLocks noGrp="1"/>
          </p:cNvSpPr>
          <p:nvPr>
            <p:ph type="title"/>
          </p:nvPr>
        </p:nvSpPr>
        <p:spPr>
          <a:xfrm>
            <a:off x="453600" y="365125"/>
            <a:ext cx="11368102" cy="633165"/>
          </a:xfrm>
        </p:spPr>
        <p:txBody>
          <a:bodyPr/>
          <a:lstStyle/>
          <a:p>
            <a:pPr algn="ctr"/>
            <a:r>
              <a:rPr lang="en-GB" dirty="0"/>
              <a:t>What are we looking for? (1)</a:t>
            </a:r>
          </a:p>
        </p:txBody>
      </p:sp>
      <p:sp>
        <p:nvSpPr>
          <p:cNvPr id="3" name="Content Placeholder 2">
            <a:extLst>
              <a:ext uri="{FF2B5EF4-FFF2-40B4-BE49-F238E27FC236}">
                <a16:creationId xmlns:a16="http://schemas.microsoft.com/office/drawing/2014/main" id="{5ACCEE6F-5CD1-4597-9870-8C4FD20295A5}"/>
              </a:ext>
            </a:extLst>
          </p:cNvPr>
          <p:cNvSpPr>
            <a:spLocks noGrp="1"/>
          </p:cNvSpPr>
          <p:nvPr>
            <p:ph idx="1"/>
          </p:nvPr>
        </p:nvSpPr>
        <p:spPr>
          <a:xfrm>
            <a:off x="293616" y="998290"/>
            <a:ext cx="11828476" cy="4445108"/>
          </a:xfrm>
        </p:spPr>
        <p:txBody>
          <a:bodyPr>
            <a:noAutofit/>
          </a:bodyPr>
          <a:lstStyle/>
          <a:p>
            <a:pPr marL="0" indent="0">
              <a:buNone/>
            </a:pPr>
            <a:r>
              <a:rPr lang="en-GB" dirty="0"/>
              <a:t>We are seeking three Patient Safety Partners to work with us and take part in patient safety related areas of work.</a:t>
            </a:r>
          </a:p>
          <a:p>
            <a:pPr marL="0" indent="0">
              <a:buNone/>
            </a:pPr>
            <a:r>
              <a:rPr lang="en-GB" dirty="0"/>
              <a:t>The successful Patient Safety Partners will be required to attend a number of meetings, some of these may be face to face while others will be held remotely via Microsoft Teams.</a:t>
            </a:r>
          </a:p>
          <a:p>
            <a:pPr marL="0" indent="0">
              <a:buNone/>
            </a:pPr>
            <a:endParaRPr lang="en-GB" sz="100" b="1" dirty="0"/>
          </a:p>
          <a:p>
            <a:pPr marL="0" indent="0">
              <a:buNone/>
            </a:pPr>
            <a:r>
              <a:rPr lang="en-GB" b="1" dirty="0"/>
              <a:t>Diversity and equality of opportunity</a:t>
            </a:r>
          </a:p>
          <a:p>
            <a:pPr marL="0" indent="0">
              <a:buNone/>
            </a:pPr>
            <a:r>
              <a:rPr lang="en-GB" dirty="0"/>
              <a:t>Hertfordshire and West Essex Integrated Care Board values and promotes diversity and is committed to equality of opportunity for all. To help us understand if we are achieving this, we ask you to fill out an equal opportunity monitoring form as part of the application process.</a:t>
            </a:r>
          </a:p>
          <a:p>
            <a:pPr marL="0" indent="0">
              <a:buNone/>
            </a:pPr>
            <a:r>
              <a:rPr lang="en-GB" dirty="0"/>
              <a:t>Please let us know if you have support needs so that we can understand how we can support you to participate fully.</a:t>
            </a:r>
          </a:p>
          <a:p>
            <a:pPr marL="0" indent="0">
              <a:buNone/>
            </a:pPr>
            <a:r>
              <a:rPr lang="en-GB" dirty="0"/>
              <a:t>We particularly welcome applications from:</a:t>
            </a:r>
          </a:p>
          <a:p>
            <a:pPr marL="0" indent="0">
              <a:buNone/>
            </a:pPr>
            <a:r>
              <a:rPr lang="en-GB" dirty="0"/>
              <a:t>• People with a Black, Asian </a:t>
            </a:r>
            <a:r>
              <a:rPr lang="en-GB"/>
              <a:t>or minority </a:t>
            </a:r>
            <a:r>
              <a:rPr lang="en-GB" dirty="0"/>
              <a:t>ethnic background</a:t>
            </a:r>
          </a:p>
          <a:p>
            <a:pPr marL="0" indent="0">
              <a:buNone/>
            </a:pPr>
            <a:r>
              <a:rPr lang="en-GB" dirty="0"/>
              <a:t>• People living in the most deprived areas that Hertfordshire and West Essex Integrated Care Board covers. </a:t>
            </a:r>
          </a:p>
          <a:p>
            <a:pPr marL="0" indent="0">
              <a:buNone/>
            </a:pPr>
            <a:r>
              <a:rPr lang="en-GB" dirty="0"/>
              <a:t>People with protected characteristics as listed in the Equality Act (2010). These are: age, disability, gender reassignment, marriage and civil partnership, pregnancy and maternity, race.</a:t>
            </a:r>
          </a:p>
          <a:p>
            <a:pPr marL="0" indent="0">
              <a:buNone/>
            </a:pPr>
            <a:endParaRPr lang="en-GB" dirty="0"/>
          </a:p>
        </p:txBody>
      </p:sp>
    </p:spTree>
    <p:extLst>
      <p:ext uri="{BB962C8B-B14F-4D97-AF65-F5344CB8AC3E}">
        <p14:creationId xmlns:p14="http://schemas.microsoft.com/office/powerpoint/2010/main" val="507807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6D29D-867D-4FFB-958D-C4238BF47AFB}"/>
              </a:ext>
            </a:extLst>
          </p:cNvPr>
          <p:cNvSpPr>
            <a:spLocks noGrp="1"/>
          </p:cNvSpPr>
          <p:nvPr>
            <p:ph type="title"/>
          </p:nvPr>
        </p:nvSpPr>
        <p:spPr>
          <a:xfrm>
            <a:off x="453600" y="369627"/>
            <a:ext cx="11368102" cy="729332"/>
          </a:xfrm>
        </p:spPr>
        <p:txBody>
          <a:bodyPr/>
          <a:lstStyle/>
          <a:p>
            <a:pPr algn="ctr"/>
            <a:r>
              <a:rPr lang="en-GB" dirty="0"/>
              <a:t>What are we looking for? (2)</a:t>
            </a:r>
          </a:p>
        </p:txBody>
      </p:sp>
      <p:sp>
        <p:nvSpPr>
          <p:cNvPr id="3" name="Content Placeholder 2">
            <a:extLst>
              <a:ext uri="{FF2B5EF4-FFF2-40B4-BE49-F238E27FC236}">
                <a16:creationId xmlns:a16="http://schemas.microsoft.com/office/drawing/2014/main" id="{5ACCEE6F-5CD1-4597-9870-8C4FD20295A5}"/>
              </a:ext>
            </a:extLst>
          </p:cNvPr>
          <p:cNvSpPr>
            <a:spLocks noGrp="1"/>
          </p:cNvSpPr>
          <p:nvPr>
            <p:ph idx="1"/>
          </p:nvPr>
        </p:nvSpPr>
        <p:spPr>
          <a:xfrm>
            <a:off x="302004" y="1098959"/>
            <a:ext cx="11786532" cy="4890779"/>
          </a:xfrm>
        </p:spPr>
        <p:txBody>
          <a:bodyPr>
            <a:normAutofit/>
          </a:bodyPr>
          <a:lstStyle/>
          <a:p>
            <a:pPr marL="0" indent="0">
              <a:buNone/>
            </a:pPr>
            <a:r>
              <a:rPr lang="en-GB" b="1" dirty="0"/>
              <a:t>Skills and Experience</a:t>
            </a:r>
          </a:p>
          <a:p>
            <a:pPr marL="0" indent="0">
              <a:buNone/>
            </a:pPr>
            <a:r>
              <a:rPr lang="en-GB" dirty="0"/>
              <a:t>Candidates will need to have a genuine commitment to developing and improving the safety of health services along with an understanding of patient safety. The ideal candidate will have personal or lived experience relating to local NHS healthcare services.</a:t>
            </a:r>
          </a:p>
          <a:p>
            <a:pPr marL="0" indent="0">
              <a:buNone/>
            </a:pPr>
            <a:r>
              <a:rPr lang="en-GB" dirty="0"/>
              <a:t>As an advocate of patient safety, there is a requirement that candidates will have the confidence to communicate well verbally with senior leaders over strategic issues and provide a patient carer or lay perspective. They will be willing to challenge as a ‘critical friend’.</a:t>
            </a:r>
          </a:p>
          <a:p>
            <a:pPr marL="0" indent="0">
              <a:buNone/>
            </a:pPr>
            <a:endParaRPr lang="en-GB" sz="500" b="1" dirty="0"/>
          </a:p>
          <a:p>
            <a:pPr marL="0" indent="0">
              <a:buNone/>
            </a:pPr>
            <a:r>
              <a:rPr lang="en-GB" b="1" dirty="0"/>
              <a:t>Time Commitment</a:t>
            </a:r>
          </a:p>
          <a:p>
            <a:pPr marL="0" indent="0">
              <a:buNone/>
            </a:pPr>
            <a:r>
              <a:rPr lang="en-GB" dirty="0"/>
              <a:t>The time commitment for each Patient Safety Partner will be dependent on the areas of work that they are involved with, and can be discussed during our discussions. We aim to be as flexible as possible.</a:t>
            </a:r>
          </a:p>
          <a:p>
            <a:pPr marL="0" indent="0">
              <a:buNone/>
            </a:pPr>
            <a:endParaRPr lang="en-GB" dirty="0"/>
          </a:p>
        </p:txBody>
      </p:sp>
    </p:spTree>
    <p:extLst>
      <p:ext uri="{BB962C8B-B14F-4D97-AF65-F5344CB8AC3E}">
        <p14:creationId xmlns:p14="http://schemas.microsoft.com/office/powerpoint/2010/main" val="1851955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20CE4-64E6-45B2-9908-40460E5285A4}"/>
              </a:ext>
            </a:extLst>
          </p:cNvPr>
          <p:cNvSpPr>
            <a:spLocks noGrp="1"/>
          </p:cNvSpPr>
          <p:nvPr>
            <p:ph type="title"/>
          </p:nvPr>
        </p:nvSpPr>
        <p:spPr>
          <a:xfrm>
            <a:off x="453600" y="365126"/>
            <a:ext cx="11368102" cy="742222"/>
          </a:xfrm>
        </p:spPr>
        <p:txBody>
          <a:bodyPr/>
          <a:lstStyle/>
          <a:p>
            <a:pPr algn="ctr"/>
            <a:r>
              <a:rPr lang="en-GB" dirty="0"/>
              <a:t>How we will support you</a:t>
            </a:r>
          </a:p>
        </p:txBody>
      </p:sp>
      <p:sp>
        <p:nvSpPr>
          <p:cNvPr id="3" name="Content Placeholder 2">
            <a:extLst>
              <a:ext uri="{FF2B5EF4-FFF2-40B4-BE49-F238E27FC236}">
                <a16:creationId xmlns:a16="http://schemas.microsoft.com/office/drawing/2014/main" id="{90E42238-3DB0-4B93-BCE9-4EEA44874729}"/>
              </a:ext>
            </a:extLst>
          </p:cNvPr>
          <p:cNvSpPr>
            <a:spLocks noGrp="1"/>
          </p:cNvSpPr>
          <p:nvPr>
            <p:ph idx="1"/>
          </p:nvPr>
        </p:nvSpPr>
        <p:spPr>
          <a:xfrm>
            <a:off x="370298" y="936392"/>
            <a:ext cx="11368102" cy="4675843"/>
          </a:xfrm>
        </p:spPr>
        <p:txBody>
          <a:bodyPr>
            <a:normAutofit lnSpcReduction="10000"/>
          </a:bodyPr>
          <a:lstStyle/>
          <a:p>
            <a:pPr marL="0" indent="0">
              <a:buNone/>
            </a:pPr>
            <a:r>
              <a:rPr lang="en-GB" b="1" dirty="0"/>
              <a:t>Training and Support</a:t>
            </a:r>
          </a:p>
          <a:p>
            <a:pPr marL="0" indent="0">
              <a:buNone/>
            </a:pPr>
            <a:r>
              <a:rPr lang="en-GB" dirty="0"/>
              <a:t>Successful candidates will be fully supported in their role and will be provided with ongoing supervision and support. We will ensure that you are supported to develop within your role, in areas such as decision making. We will ensure that your views and feedback are heard and responded to.</a:t>
            </a:r>
          </a:p>
          <a:p>
            <a:pPr marL="0" indent="0">
              <a:buNone/>
            </a:pPr>
            <a:r>
              <a:rPr lang="en-GB" b="0" i="0" u="none" strike="noStrike" baseline="0" dirty="0">
                <a:solidFill>
                  <a:srgbClr val="000000"/>
                </a:solidFill>
                <a:latin typeface="Arial" panose="020B0604020202020204" pitchFamily="34" charset="0"/>
              </a:rPr>
              <a:t>Successful candidates will need to be willing to receive training in patient safety and attend other mandatory training sessions relevant to the role. A range of learning and development opportunities are also available to Patient Safety Partners. </a:t>
            </a:r>
            <a:endParaRPr lang="en-GB" b="1" dirty="0"/>
          </a:p>
          <a:p>
            <a:pPr marL="0" indent="0">
              <a:buNone/>
            </a:pPr>
            <a:r>
              <a:rPr lang="en-GB" sz="1400" b="1" dirty="0"/>
              <a:t>Expenses and Renumeration</a:t>
            </a:r>
          </a:p>
          <a:p>
            <a:pPr marL="0" indent="0">
              <a:buNone/>
            </a:pPr>
            <a:r>
              <a:rPr lang="en-GB" sz="1400" dirty="0"/>
              <a:t>Patient Safety Partners will be paid in line with the national involvement payments developed by NHS England. This includes involvement payments of £150 per day or £75 per half day when supporting certain areas such as strategic level Committees and key decision making groups. </a:t>
            </a:r>
          </a:p>
          <a:p>
            <a:pPr marL="0" indent="0">
              <a:buNone/>
            </a:pPr>
            <a:r>
              <a:rPr lang="en-GB" sz="1400" dirty="0"/>
              <a:t>For other working groups including policy development, reasonable out of pocket expenses are covered.</a:t>
            </a:r>
          </a:p>
          <a:p>
            <a:pPr marL="0" indent="0">
              <a:buNone/>
            </a:pPr>
            <a:r>
              <a:rPr lang="en-GB" sz="1400" dirty="0"/>
              <a:t>Each Patient Safety Partner’s remit will include a mix of formal Committees and working groups or project work. The details will be agreed with each Patient Safety Partner, and it is anticipated that the role will evolve over time.</a:t>
            </a:r>
          </a:p>
          <a:p>
            <a:pPr marL="0" indent="0">
              <a:buNone/>
            </a:pPr>
            <a:r>
              <a:rPr lang="en-GB" sz="1400" dirty="0"/>
              <a:t>Involvement payments are seen by HMRC, the Job Centre and insurance companies as income. So, this has implications for interested candidates as Patient Safety Partners may have to pay tax or declare income that can affect their benefit or insurance pay-outs. Hertfordshire and West Essex Integrated Care Board has a responsibility to advise successful candidates that they should declare the income to HMRC, their insurance company or the job centre, as appropriate.</a:t>
            </a:r>
          </a:p>
          <a:p>
            <a:endParaRPr lang="en-GB" dirty="0"/>
          </a:p>
        </p:txBody>
      </p:sp>
    </p:spTree>
    <p:extLst>
      <p:ext uri="{BB962C8B-B14F-4D97-AF65-F5344CB8AC3E}">
        <p14:creationId xmlns:p14="http://schemas.microsoft.com/office/powerpoint/2010/main" val="2516138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00A92-3A6D-410C-AC10-8698EDE1C484}"/>
              </a:ext>
            </a:extLst>
          </p:cNvPr>
          <p:cNvSpPr>
            <a:spLocks noGrp="1"/>
          </p:cNvSpPr>
          <p:nvPr>
            <p:ph type="title"/>
          </p:nvPr>
        </p:nvSpPr>
        <p:spPr>
          <a:xfrm>
            <a:off x="453600" y="365125"/>
            <a:ext cx="11368102" cy="633165"/>
          </a:xfrm>
        </p:spPr>
        <p:txBody>
          <a:bodyPr/>
          <a:lstStyle/>
          <a:p>
            <a:pPr algn="ctr"/>
            <a:r>
              <a:rPr lang="en-GB" dirty="0"/>
              <a:t>How to Apply</a:t>
            </a:r>
          </a:p>
        </p:txBody>
      </p:sp>
      <p:sp>
        <p:nvSpPr>
          <p:cNvPr id="3" name="Content Placeholder 2">
            <a:extLst>
              <a:ext uri="{FF2B5EF4-FFF2-40B4-BE49-F238E27FC236}">
                <a16:creationId xmlns:a16="http://schemas.microsoft.com/office/drawing/2014/main" id="{4E192650-4502-4DA8-80BB-95A92B6108AC}"/>
              </a:ext>
            </a:extLst>
          </p:cNvPr>
          <p:cNvSpPr>
            <a:spLocks noGrp="1"/>
          </p:cNvSpPr>
          <p:nvPr>
            <p:ph idx="1"/>
          </p:nvPr>
        </p:nvSpPr>
        <p:spPr>
          <a:xfrm>
            <a:off x="453600" y="796955"/>
            <a:ext cx="11618158" cy="5100506"/>
          </a:xfrm>
        </p:spPr>
        <p:txBody>
          <a:bodyPr>
            <a:noAutofit/>
          </a:bodyPr>
          <a:lstStyle/>
          <a:p>
            <a:pPr marL="0" indent="0">
              <a:buNone/>
            </a:pPr>
            <a:r>
              <a:rPr lang="en-GB" dirty="0"/>
              <a:t>If you are interested in applying for the Patient Safety Partner role and would like to discuss further please contact;</a:t>
            </a:r>
          </a:p>
          <a:p>
            <a:r>
              <a:rPr lang="en-GB" dirty="0"/>
              <a:t>Rosie Connolly, Associate Director Quality Improvement and Patient Safety,  </a:t>
            </a:r>
            <a:r>
              <a:rPr lang="en-GB" dirty="0">
                <a:hlinkClick r:id="rId2"/>
              </a:rPr>
              <a:t>rosie.connolly@nhs.net</a:t>
            </a:r>
            <a:r>
              <a:rPr lang="en-GB" dirty="0"/>
              <a:t>  or 07766 232622</a:t>
            </a:r>
          </a:p>
          <a:p>
            <a:pPr marL="0" indent="0">
              <a:buNone/>
            </a:pPr>
            <a:endParaRPr lang="en-GB" dirty="0"/>
          </a:p>
          <a:p>
            <a:pPr marL="0" indent="0">
              <a:buNone/>
            </a:pPr>
            <a:r>
              <a:rPr lang="en-GB" dirty="0"/>
              <a:t>Please complete the application form carefully, we will rely on the information you provide in the application form to assess whether you have the skills and experience required for this role.</a:t>
            </a:r>
          </a:p>
          <a:p>
            <a:pPr marL="0" indent="0">
              <a:buNone/>
            </a:pPr>
            <a:r>
              <a:rPr lang="en-GB" dirty="0"/>
              <a:t>Please send completed applications to </a:t>
            </a:r>
            <a:r>
              <a:rPr lang="en-GB" dirty="0">
                <a:hlinkClick r:id="rId2"/>
              </a:rPr>
              <a:t>rosie.connolly@nhs.net</a:t>
            </a:r>
            <a:r>
              <a:rPr lang="en-GB" dirty="0"/>
              <a:t> or by posting it to;</a:t>
            </a:r>
          </a:p>
          <a:p>
            <a:pPr marL="0" indent="0">
              <a:lnSpc>
                <a:spcPct val="0"/>
              </a:lnSpc>
              <a:buNone/>
            </a:pPr>
            <a:endParaRPr lang="en-GB" dirty="0"/>
          </a:p>
          <a:p>
            <a:pPr marL="0" indent="0">
              <a:lnSpc>
                <a:spcPct val="0"/>
              </a:lnSpc>
              <a:buNone/>
            </a:pPr>
            <a:r>
              <a:rPr lang="en-GB" dirty="0"/>
              <a:t>Rosie Connolly, Associate Director Quality Improvement and Patient Safety</a:t>
            </a:r>
          </a:p>
          <a:p>
            <a:pPr marL="0" indent="0">
              <a:lnSpc>
                <a:spcPct val="0"/>
              </a:lnSpc>
              <a:buNone/>
            </a:pPr>
            <a:r>
              <a:rPr lang="en-GB" dirty="0"/>
              <a:t>Hertfordshire and West Essex ICB</a:t>
            </a:r>
          </a:p>
          <a:p>
            <a:pPr marL="0" indent="0">
              <a:lnSpc>
                <a:spcPct val="0"/>
              </a:lnSpc>
              <a:buNone/>
            </a:pPr>
            <a:r>
              <a:rPr lang="en-GB" dirty="0"/>
              <a:t>Charter House</a:t>
            </a:r>
          </a:p>
          <a:p>
            <a:pPr marL="0" indent="0">
              <a:lnSpc>
                <a:spcPct val="0"/>
              </a:lnSpc>
              <a:buNone/>
            </a:pPr>
            <a:r>
              <a:rPr lang="en-GB" dirty="0"/>
              <a:t>Parkway</a:t>
            </a:r>
          </a:p>
          <a:p>
            <a:pPr marL="0" indent="0">
              <a:lnSpc>
                <a:spcPct val="0"/>
              </a:lnSpc>
              <a:buNone/>
            </a:pPr>
            <a:r>
              <a:rPr lang="en-GB" dirty="0"/>
              <a:t>Welwyn Garden City</a:t>
            </a:r>
          </a:p>
          <a:p>
            <a:pPr marL="0" indent="0">
              <a:lnSpc>
                <a:spcPct val="0"/>
              </a:lnSpc>
              <a:buNone/>
            </a:pPr>
            <a:r>
              <a:rPr lang="en-GB" dirty="0"/>
              <a:t>Hertfordshire</a:t>
            </a:r>
          </a:p>
          <a:p>
            <a:pPr marL="0" indent="0">
              <a:lnSpc>
                <a:spcPct val="0"/>
              </a:lnSpc>
              <a:buNone/>
            </a:pPr>
            <a:r>
              <a:rPr lang="en-GB" dirty="0"/>
              <a:t>AL8 6JL</a:t>
            </a:r>
          </a:p>
          <a:p>
            <a:pPr marL="0" indent="0">
              <a:buNone/>
            </a:pPr>
            <a:r>
              <a:rPr lang="en-GB" dirty="0"/>
              <a:t>Please mark the envelope ‘Private and Confidential’</a:t>
            </a:r>
          </a:p>
          <a:p>
            <a:pPr marL="0" indent="0">
              <a:buNone/>
            </a:pPr>
            <a:r>
              <a:rPr lang="en-GB" sz="1600" b="1" dirty="0"/>
              <a:t>All applications must be received by Tuesday 1</a:t>
            </a:r>
            <a:r>
              <a:rPr lang="en-GB" sz="1600" b="1" baseline="30000" dirty="0"/>
              <a:t>st</a:t>
            </a:r>
            <a:r>
              <a:rPr lang="en-GB" sz="1600" b="1" dirty="0"/>
              <a:t> November</a:t>
            </a:r>
          </a:p>
        </p:txBody>
      </p:sp>
    </p:spTree>
    <p:extLst>
      <p:ext uri="{BB962C8B-B14F-4D97-AF65-F5344CB8AC3E}">
        <p14:creationId xmlns:p14="http://schemas.microsoft.com/office/powerpoint/2010/main" val="969627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08E7-04DF-47AE-B8C7-88D6A2202830}"/>
              </a:ext>
            </a:extLst>
          </p:cNvPr>
          <p:cNvSpPr>
            <a:spLocks noGrp="1"/>
          </p:cNvSpPr>
          <p:nvPr>
            <p:ph type="title"/>
          </p:nvPr>
        </p:nvSpPr>
        <p:spPr>
          <a:xfrm>
            <a:off x="453600" y="365125"/>
            <a:ext cx="11368102" cy="549275"/>
          </a:xfrm>
        </p:spPr>
        <p:txBody>
          <a:bodyPr/>
          <a:lstStyle/>
          <a:p>
            <a:pPr algn="ctr"/>
            <a:r>
              <a:rPr lang="en-GB" dirty="0"/>
              <a:t>Application Process</a:t>
            </a:r>
          </a:p>
        </p:txBody>
      </p:sp>
      <p:sp>
        <p:nvSpPr>
          <p:cNvPr id="3" name="Content Placeholder 2">
            <a:extLst>
              <a:ext uri="{FF2B5EF4-FFF2-40B4-BE49-F238E27FC236}">
                <a16:creationId xmlns:a16="http://schemas.microsoft.com/office/drawing/2014/main" id="{A5ECABB9-1EA6-4F56-B7D8-252185056945}"/>
              </a:ext>
            </a:extLst>
          </p:cNvPr>
          <p:cNvSpPr>
            <a:spLocks noGrp="1"/>
          </p:cNvSpPr>
          <p:nvPr>
            <p:ph idx="1"/>
          </p:nvPr>
        </p:nvSpPr>
        <p:spPr>
          <a:xfrm>
            <a:off x="453600" y="855678"/>
            <a:ext cx="11368102" cy="4999838"/>
          </a:xfrm>
        </p:spPr>
        <p:txBody>
          <a:bodyPr>
            <a:normAutofit/>
          </a:bodyPr>
          <a:lstStyle/>
          <a:p>
            <a:r>
              <a:rPr lang="en-GB" dirty="0"/>
              <a:t>All applications received will be shortlisted by a panel.</a:t>
            </a:r>
          </a:p>
          <a:p>
            <a:r>
              <a:rPr lang="en-GB" dirty="0"/>
              <a:t>Applications will be assessed against the skills and experience required. Selection will be made on the basis of the content of the application form.</a:t>
            </a:r>
          </a:p>
          <a:p>
            <a:r>
              <a:rPr lang="en-GB" dirty="0"/>
              <a:t>Informal interviews will be arranged for successful applicants.</a:t>
            </a:r>
          </a:p>
          <a:p>
            <a:r>
              <a:rPr lang="en-GB" dirty="0"/>
              <a:t>Please note that two references will be taken up for successful applicants before starting in the role.</a:t>
            </a:r>
          </a:p>
          <a:p>
            <a:r>
              <a:rPr lang="en-GB" dirty="0"/>
              <a:t>All applications will receive a successful or unsuccessful notification. The successful notifications will include information about next steps.</a:t>
            </a:r>
          </a:p>
          <a:p>
            <a:pPr marL="0" indent="0">
              <a:buNone/>
            </a:pPr>
            <a:endParaRPr lang="en-GB" dirty="0"/>
          </a:p>
          <a:p>
            <a:pPr marL="0" indent="0">
              <a:buNone/>
            </a:pPr>
            <a:r>
              <a:rPr lang="en-GB" b="1" dirty="0"/>
              <a:t>Additional Information</a:t>
            </a:r>
          </a:p>
          <a:p>
            <a:r>
              <a:rPr lang="en-GB" dirty="0"/>
              <a:t>We would not expect individual applicants to have all capabilities and skills.</a:t>
            </a:r>
          </a:p>
          <a:p>
            <a:r>
              <a:rPr lang="en-GB" dirty="0"/>
              <a:t>A Disclosure and Barring Service (DBS) check may be required for this role.</a:t>
            </a:r>
          </a:p>
          <a:p>
            <a:pPr marL="0" indent="0">
              <a:buNone/>
            </a:pPr>
            <a:endParaRPr lang="en-GB" dirty="0"/>
          </a:p>
        </p:txBody>
      </p:sp>
    </p:spTree>
    <p:extLst>
      <p:ext uri="{BB962C8B-B14F-4D97-AF65-F5344CB8AC3E}">
        <p14:creationId xmlns:p14="http://schemas.microsoft.com/office/powerpoint/2010/main" val="4167057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18502-0F44-47E1-A981-45009EA008DD}"/>
              </a:ext>
            </a:extLst>
          </p:cNvPr>
          <p:cNvSpPr>
            <a:spLocks noGrp="1"/>
          </p:cNvSpPr>
          <p:nvPr>
            <p:ph type="title"/>
          </p:nvPr>
        </p:nvSpPr>
        <p:spPr>
          <a:xfrm>
            <a:off x="453600" y="365125"/>
            <a:ext cx="11368102" cy="599609"/>
          </a:xfrm>
        </p:spPr>
        <p:txBody>
          <a:bodyPr/>
          <a:lstStyle/>
          <a:p>
            <a:pPr algn="ctr"/>
            <a:r>
              <a:rPr lang="en-GB" dirty="0"/>
              <a:t>Links to Relevant Resources</a:t>
            </a:r>
          </a:p>
        </p:txBody>
      </p:sp>
      <p:sp>
        <p:nvSpPr>
          <p:cNvPr id="3" name="Content Placeholder 2">
            <a:extLst>
              <a:ext uri="{FF2B5EF4-FFF2-40B4-BE49-F238E27FC236}">
                <a16:creationId xmlns:a16="http://schemas.microsoft.com/office/drawing/2014/main" id="{2CC988A3-1A7C-4352-B8CD-59EDF20F271C}"/>
              </a:ext>
            </a:extLst>
          </p:cNvPr>
          <p:cNvSpPr>
            <a:spLocks noGrp="1"/>
          </p:cNvSpPr>
          <p:nvPr>
            <p:ph idx="1"/>
          </p:nvPr>
        </p:nvSpPr>
        <p:spPr>
          <a:xfrm>
            <a:off x="453600" y="880845"/>
            <a:ext cx="11368102" cy="4713556"/>
          </a:xfrm>
        </p:spPr>
        <p:txBody>
          <a:bodyPr/>
          <a:lstStyle/>
          <a:p>
            <a:pPr marL="0" indent="0">
              <a:buNone/>
            </a:pPr>
            <a:endParaRPr lang="en-GB" dirty="0"/>
          </a:p>
          <a:p>
            <a:pPr marL="0" indent="0">
              <a:buNone/>
            </a:pPr>
            <a:r>
              <a:rPr lang="en-GB" dirty="0"/>
              <a:t>Patient Safety Partner Application Form	</a:t>
            </a:r>
          </a:p>
          <a:p>
            <a:pPr marL="0" indent="0">
              <a:buNone/>
            </a:pPr>
            <a:endParaRPr lang="en-GB" dirty="0"/>
          </a:p>
          <a:p>
            <a:pPr marL="0" indent="0">
              <a:buNone/>
            </a:pPr>
            <a:r>
              <a:rPr lang="en-GB" dirty="0"/>
              <a:t>Equality and Diversity Form 	</a:t>
            </a:r>
          </a:p>
          <a:p>
            <a:pPr marL="0" indent="0">
              <a:buNone/>
            </a:pPr>
            <a:endParaRPr lang="en-GB" dirty="0"/>
          </a:p>
          <a:p>
            <a:pPr marL="0" indent="0">
              <a:buNone/>
            </a:pPr>
            <a:r>
              <a:rPr lang="en-GB" dirty="0"/>
              <a:t>Patient Safety Partner Role Description	</a:t>
            </a:r>
          </a:p>
          <a:p>
            <a:pPr marL="0" indent="0">
              <a:buNone/>
            </a:pPr>
            <a:endParaRPr lang="en-GB" dirty="0"/>
          </a:p>
          <a:p>
            <a:pPr marL="0" indent="0">
              <a:buNone/>
            </a:pPr>
            <a:r>
              <a:rPr lang="en-GB" dirty="0"/>
              <a:t>NHS England Framework for Involving Patients in Patient Safety</a:t>
            </a:r>
          </a:p>
          <a:p>
            <a:pPr marL="0" indent="0">
              <a:buNone/>
            </a:pPr>
            <a:endParaRPr lang="en-GB" dirty="0"/>
          </a:p>
          <a:p>
            <a:pPr marL="0" indent="0">
              <a:buNone/>
            </a:pPr>
            <a:r>
              <a:rPr lang="en-GB" dirty="0"/>
              <a:t>Link to Hertfordshire and West Essex website</a:t>
            </a:r>
          </a:p>
          <a:p>
            <a:pPr marL="0" indent="0">
              <a:buNone/>
            </a:pPr>
            <a:r>
              <a:rPr lang="en-GB" dirty="0">
                <a:hlinkClick r:id="rId3"/>
              </a:rPr>
              <a:t>The Homepage – Hertfordshire and West Essex NHS ICB</a:t>
            </a:r>
            <a:endParaRPr lang="en-GB" dirty="0"/>
          </a:p>
        </p:txBody>
      </p:sp>
      <p:graphicFrame>
        <p:nvGraphicFramePr>
          <p:cNvPr id="8" name="Object 7">
            <a:extLst>
              <a:ext uri="{FF2B5EF4-FFF2-40B4-BE49-F238E27FC236}">
                <a16:creationId xmlns:a16="http://schemas.microsoft.com/office/drawing/2014/main" id="{1E6603D6-C75A-40FB-90B0-C3E9132B0CF5}"/>
              </a:ext>
            </a:extLst>
          </p:cNvPr>
          <p:cNvGraphicFramePr>
            <a:graphicFrameLocks noChangeAspect="1"/>
          </p:cNvGraphicFramePr>
          <p:nvPr>
            <p:extLst>
              <p:ext uri="{D42A27DB-BD31-4B8C-83A1-F6EECF244321}">
                <p14:modId xmlns:p14="http://schemas.microsoft.com/office/powerpoint/2010/main" val="2621876459"/>
              </p:ext>
            </p:extLst>
          </p:nvPr>
        </p:nvGraphicFramePr>
        <p:xfrm>
          <a:off x="6137651" y="3429000"/>
          <a:ext cx="914400" cy="792163"/>
        </p:xfrm>
        <a:graphic>
          <a:graphicData uri="http://schemas.openxmlformats.org/presentationml/2006/ole">
            <mc:AlternateContent xmlns:mc="http://schemas.openxmlformats.org/markup-compatibility/2006">
              <mc:Choice xmlns:v="urn:schemas-microsoft-com:vml" Requires="v">
                <p:oleObj spid="_x0000_s1050" name="Acrobat Document" showAsIcon="1" r:id="rId4" imgW="914400" imgH="792417" progId="Acrobat.Document.DC">
                  <p:embed/>
                </p:oleObj>
              </mc:Choice>
              <mc:Fallback>
                <p:oleObj name="Acrobat Document" showAsIcon="1" r:id="rId4" imgW="914400" imgH="792417" progId="Acrobat.Document.DC">
                  <p:embed/>
                  <p:pic>
                    <p:nvPicPr>
                      <p:cNvPr id="0" name=""/>
                      <p:cNvPicPr/>
                      <p:nvPr/>
                    </p:nvPicPr>
                    <p:blipFill>
                      <a:blip r:embed="rId5"/>
                      <a:stretch>
                        <a:fillRect/>
                      </a:stretch>
                    </p:blipFill>
                    <p:spPr>
                      <a:xfrm>
                        <a:off x="6137651" y="3429000"/>
                        <a:ext cx="914400" cy="7921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C61512A-D3A8-48CB-972C-857CD98CB200}"/>
              </a:ext>
            </a:extLst>
          </p:cNvPr>
          <p:cNvGraphicFramePr>
            <a:graphicFrameLocks noChangeAspect="1"/>
          </p:cNvGraphicFramePr>
          <p:nvPr>
            <p:extLst>
              <p:ext uri="{D42A27DB-BD31-4B8C-83A1-F6EECF244321}">
                <p14:modId xmlns:p14="http://schemas.microsoft.com/office/powerpoint/2010/main" val="3928488597"/>
              </p:ext>
            </p:extLst>
          </p:nvPr>
        </p:nvGraphicFramePr>
        <p:xfrm>
          <a:off x="4070058" y="1152991"/>
          <a:ext cx="914400" cy="792163"/>
        </p:xfrm>
        <a:graphic>
          <a:graphicData uri="http://schemas.openxmlformats.org/presentationml/2006/ole">
            <mc:AlternateContent xmlns:mc="http://schemas.openxmlformats.org/markup-compatibility/2006">
              <mc:Choice xmlns:v="urn:schemas-microsoft-com:vml" Requires="v">
                <p:oleObj spid="_x0000_s1051" name="Document" showAsIcon="1" r:id="rId6" imgW="914400" imgH="792417" progId="Word.Document.12">
                  <p:embed/>
                </p:oleObj>
              </mc:Choice>
              <mc:Fallback>
                <p:oleObj name="Document" showAsIcon="1" r:id="rId6" imgW="914400" imgH="792417" progId="Word.Document.12">
                  <p:embed/>
                  <p:pic>
                    <p:nvPicPr>
                      <p:cNvPr id="0" name=""/>
                      <p:cNvPicPr/>
                      <p:nvPr/>
                    </p:nvPicPr>
                    <p:blipFill>
                      <a:blip r:embed="rId7"/>
                      <a:stretch>
                        <a:fillRect/>
                      </a:stretch>
                    </p:blipFill>
                    <p:spPr>
                      <a:xfrm>
                        <a:off x="4070058" y="1152991"/>
                        <a:ext cx="914400" cy="7921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5C85E5B4-F09A-47E4-A8BE-DFE15BE3E2D8}"/>
              </a:ext>
            </a:extLst>
          </p:cNvPr>
          <p:cNvGraphicFramePr>
            <a:graphicFrameLocks noChangeAspect="1"/>
          </p:cNvGraphicFramePr>
          <p:nvPr>
            <p:extLst>
              <p:ext uri="{D42A27DB-BD31-4B8C-83A1-F6EECF244321}">
                <p14:modId xmlns:p14="http://schemas.microsoft.com/office/powerpoint/2010/main" val="183902793"/>
              </p:ext>
            </p:extLst>
          </p:nvPr>
        </p:nvGraphicFramePr>
        <p:xfrm>
          <a:off x="3306660" y="1906908"/>
          <a:ext cx="914400" cy="792163"/>
        </p:xfrm>
        <a:graphic>
          <a:graphicData uri="http://schemas.openxmlformats.org/presentationml/2006/ole">
            <mc:AlternateContent xmlns:mc="http://schemas.openxmlformats.org/markup-compatibility/2006">
              <mc:Choice xmlns:v="urn:schemas-microsoft-com:vml" Requires="v">
                <p:oleObj spid="_x0000_s1052" name="Document" showAsIcon="1" r:id="rId8" imgW="914400" imgH="792417" progId="Word.Document.12">
                  <p:embed/>
                </p:oleObj>
              </mc:Choice>
              <mc:Fallback>
                <p:oleObj name="Document" showAsIcon="1" r:id="rId8" imgW="914400" imgH="792417" progId="Word.Document.12">
                  <p:embed/>
                  <p:pic>
                    <p:nvPicPr>
                      <p:cNvPr id="0" name=""/>
                      <p:cNvPicPr/>
                      <p:nvPr/>
                    </p:nvPicPr>
                    <p:blipFill>
                      <a:blip r:embed="rId9"/>
                      <a:stretch>
                        <a:fillRect/>
                      </a:stretch>
                    </p:blipFill>
                    <p:spPr>
                      <a:xfrm>
                        <a:off x="3306660" y="1906908"/>
                        <a:ext cx="914400" cy="79216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C864A2B-2190-4A1E-945F-BC74D8637A6E}"/>
              </a:ext>
            </a:extLst>
          </p:cNvPr>
          <p:cNvGraphicFramePr>
            <a:graphicFrameLocks noChangeAspect="1"/>
          </p:cNvGraphicFramePr>
          <p:nvPr>
            <p:extLst>
              <p:ext uri="{D42A27DB-BD31-4B8C-83A1-F6EECF244321}">
                <p14:modId xmlns:p14="http://schemas.microsoft.com/office/powerpoint/2010/main" val="1087061439"/>
              </p:ext>
            </p:extLst>
          </p:nvPr>
        </p:nvGraphicFramePr>
        <p:xfrm>
          <a:off x="4070058" y="2818709"/>
          <a:ext cx="914400" cy="792163"/>
        </p:xfrm>
        <a:graphic>
          <a:graphicData uri="http://schemas.openxmlformats.org/presentationml/2006/ole">
            <mc:AlternateContent xmlns:mc="http://schemas.openxmlformats.org/markup-compatibility/2006">
              <mc:Choice xmlns:v="urn:schemas-microsoft-com:vml" Requires="v">
                <p:oleObj spid="_x0000_s1053" name="Document" showAsIcon="1" r:id="rId10" imgW="914400" imgH="792417" progId="Word.Document.12">
                  <p:embed/>
                </p:oleObj>
              </mc:Choice>
              <mc:Fallback>
                <p:oleObj name="Document" showAsIcon="1" r:id="rId10" imgW="914400" imgH="792417" progId="Word.Document.12">
                  <p:embed/>
                  <p:pic>
                    <p:nvPicPr>
                      <p:cNvPr id="0" name=""/>
                      <p:cNvPicPr/>
                      <p:nvPr/>
                    </p:nvPicPr>
                    <p:blipFill>
                      <a:blip r:embed="rId11"/>
                      <a:stretch>
                        <a:fillRect/>
                      </a:stretch>
                    </p:blipFill>
                    <p:spPr>
                      <a:xfrm>
                        <a:off x="4070058" y="2818709"/>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706581112"/>
      </p:ext>
    </p:extLst>
  </p:cSld>
  <p:clrMapOvr>
    <a:masterClrMapping/>
  </p:clrMapOvr>
</p:sld>
</file>

<file path=ppt/theme/theme1.xml><?xml version="1.0" encoding="utf-8"?>
<a:theme xmlns:a="http://schemas.openxmlformats.org/drawingml/2006/main" name="Office Theme">
  <a:themeElements>
    <a:clrScheme name="HWEICS">
      <a:dk1>
        <a:srgbClr val="000000"/>
      </a:dk1>
      <a:lt1>
        <a:srgbClr val="FFFFFF"/>
      </a:lt1>
      <a:dk2>
        <a:srgbClr val="007265"/>
      </a:dk2>
      <a:lt2>
        <a:srgbClr val="E7E6E6"/>
      </a:lt2>
      <a:accent1>
        <a:srgbClr val="FF504E"/>
      </a:accent1>
      <a:accent2>
        <a:srgbClr val="009CD8"/>
      </a:accent2>
      <a:accent3>
        <a:srgbClr val="70309F"/>
      </a:accent3>
      <a:accent4>
        <a:srgbClr val="F46403"/>
      </a:accent4>
      <a:accent5>
        <a:srgbClr val="AE2572"/>
      </a:accent5>
      <a:accent6>
        <a:srgbClr val="FEC000"/>
      </a:accent6>
      <a:hlink>
        <a:srgbClr val="00B2F6"/>
      </a:hlink>
      <a:folHlink>
        <a:srgbClr val="E330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351D049-F179-4AA9-8451-FE0D55FE83F7}">
  <we:reference id="ec54a0d4-1494-4e42-b65a-78000cc718aa" version="1.0.0.0" store="EXCatalog" storeType="EXCatalog"/>
  <we:alternateReferences>
    <we:reference id="WA200003509" version="1.0.0.0" store="en-GB"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432</TotalTime>
  <Words>1384</Words>
  <Application>Microsoft Office PowerPoint</Application>
  <PresentationFormat>Widescreen</PresentationFormat>
  <Paragraphs>85</Paragraphs>
  <Slides>9</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9</vt:i4>
      </vt:variant>
    </vt:vector>
  </HeadingPairs>
  <TitlesOfParts>
    <vt:vector size="14" baseType="lpstr">
      <vt:lpstr>Arial</vt:lpstr>
      <vt:lpstr>Calibri</vt:lpstr>
      <vt:lpstr>Office Theme</vt:lpstr>
      <vt:lpstr>Acrobat Document</vt:lpstr>
      <vt:lpstr>Document</vt:lpstr>
      <vt:lpstr>Patient Safety Partners Recruitment Pack</vt:lpstr>
      <vt:lpstr>Introduction to the Patient Safety Partner role</vt:lpstr>
      <vt:lpstr>Hertfordshire and West Essex ICB</vt:lpstr>
      <vt:lpstr>What are we looking for? (1)</vt:lpstr>
      <vt:lpstr>What are we looking for? (2)</vt:lpstr>
      <vt:lpstr>How we will support you</vt:lpstr>
      <vt:lpstr>How to Apply</vt:lpstr>
      <vt:lpstr>Application Process</vt:lpstr>
      <vt:lpstr>Links to Relevant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Leech</dc:creator>
  <cp:lastModifiedBy>CONNOLLY, Rosie (NHS HERTFORDSHIRE AND WEST ESSEX ICB - 06K)</cp:lastModifiedBy>
  <cp:revision>22</cp:revision>
  <dcterms:created xsi:type="dcterms:W3CDTF">2022-06-20T11:05:21Z</dcterms:created>
  <dcterms:modified xsi:type="dcterms:W3CDTF">2022-10-04T15:17:35Z</dcterms:modified>
</cp:coreProperties>
</file>